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7" r:id="rId2"/>
    <p:sldId id="258" r:id="rId3"/>
    <p:sldId id="259" r:id="rId4"/>
    <p:sldId id="260" r:id="rId5"/>
    <p:sldId id="261" r:id="rId6"/>
    <p:sldId id="262" r:id="rId7"/>
    <p:sldId id="263" r:id="rId8"/>
    <p:sldId id="305" r:id="rId9"/>
    <p:sldId id="265" r:id="rId10"/>
    <p:sldId id="306" r:id="rId11"/>
    <p:sldId id="307" r:id="rId12"/>
    <p:sldId id="266" r:id="rId13"/>
    <p:sldId id="267" r:id="rId14"/>
    <p:sldId id="269" r:id="rId15"/>
    <p:sldId id="272" r:id="rId16"/>
    <p:sldId id="308" r:id="rId17"/>
    <p:sldId id="309"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310" r:id="rId32"/>
    <p:sldId id="287" r:id="rId33"/>
    <p:sldId id="311" r:id="rId34"/>
    <p:sldId id="288" r:id="rId35"/>
    <p:sldId id="289" r:id="rId36"/>
    <p:sldId id="290" r:id="rId37"/>
    <p:sldId id="312" r:id="rId38"/>
    <p:sldId id="291" r:id="rId39"/>
    <p:sldId id="292" r:id="rId40"/>
    <p:sldId id="293" r:id="rId41"/>
    <p:sldId id="295" r:id="rId42"/>
    <p:sldId id="296" r:id="rId43"/>
    <p:sldId id="313" r:id="rId44"/>
    <p:sldId id="297" r:id="rId45"/>
    <p:sldId id="298" r:id="rId46"/>
    <p:sldId id="314" r:id="rId47"/>
    <p:sldId id="299" r:id="rId48"/>
    <p:sldId id="315" r:id="rId49"/>
    <p:sldId id="300" r:id="rId50"/>
    <p:sldId id="301" r:id="rId51"/>
    <p:sldId id="316" r:id="rId52"/>
    <p:sldId id="303" r:id="rId53"/>
    <p:sldId id="304" r:id="rId5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EFE"/>
    <a:srgbClr val="466DB0"/>
    <a:srgbClr val="004E9A"/>
    <a:srgbClr val="FFFFFF"/>
    <a:srgbClr val="002465"/>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442987-3104-41C0-8AFA-2B461BC901DA}" v="32" dt="2025-09-29T09:22:19.9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83539" autoAdjust="0"/>
  </p:normalViewPr>
  <p:slideViewPr>
    <p:cSldViewPr snapToGrid="0">
      <p:cViewPr varScale="1">
        <p:scale>
          <a:sx n="61" d="100"/>
          <a:sy n="61" d="100"/>
        </p:scale>
        <p:origin x="914" y="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61"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ia Nguyen Ngoc" userId="332e15b9024eb5da" providerId="LiveId" clId="{44442987-3104-41C0-8AFA-2B461BC901DA}"/>
    <pc:docChg chg="modSld">
      <pc:chgData name="Thia Nguyen Ngoc" userId="332e15b9024eb5da" providerId="LiveId" clId="{44442987-3104-41C0-8AFA-2B461BC901DA}" dt="2025-09-29T09:22:56.867" v="291" actId="20577"/>
      <pc:docMkLst>
        <pc:docMk/>
      </pc:docMkLst>
      <pc:sldChg chg="addSp modSp mod">
        <pc:chgData name="Thia Nguyen Ngoc" userId="332e15b9024eb5da" providerId="LiveId" clId="{44442987-3104-41C0-8AFA-2B461BC901DA}" dt="2025-09-29T09:21:19.864" v="254" actId="1076"/>
        <pc:sldMkLst>
          <pc:docMk/>
          <pc:sldMk cId="818749179" sldId="257"/>
        </pc:sldMkLst>
        <pc:spChg chg="add mod">
          <ac:chgData name="Thia Nguyen Ngoc" userId="332e15b9024eb5da" providerId="LiveId" clId="{44442987-3104-41C0-8AFA-2B461BC901DA}" dt="2025-09-29T09:21:19.864" v="254" actId="1076"/>
          <ac:spMkLst>
            <pc:docMk/>
            <pc:sldMk cId="818749179" sldId="257"/>
            <ac:spMk id="2" creationId="{8115E1C0-7E93-4318-8721-3DAC48046C06}"/>
          </ac:spMkLst>
        </pc:spChg>
        <pc:spChg chg="mod">
          <ac:chgData name="Thia Nguyen Ngoc" userId="332e15b9024eb5da" providerId="LiveId" clId="{44442987-3104-41C0-8AFA-2B461BC901DA}" dt="2025-09-29T09:20:35.410" v="197" actId="20577"/>
          <ac:spMkLst>
            <pc:docMk/>
            <pc:sldMk cId="818749179" sldId="257"/>
            <ac:spMk id="3" creationId="{7AE5CBD3-AF1C-7FB0-B20F-101CAB22E9A0}"/>
          </ac:spMkLst>
        </pc:spChg>
      </pc:sldChg>
      <pc:sldChg chg="modSp">
        <pc:chgData name="Thia Nguyen Ngoc" userId="332e15b9024eb5da" providerId="LiveId" clId="{44442987-3104-41C0-8AFA-2B461BC901DA}" dt="2025-09-29T09:21:46.737" v="280" actId="20577"/>
        <pc:sldMkLst>
          <pc:docMk/>
          <pc:sldMk cId="104892745" sldId="258"/>
        </pc:sldMkLst>
        <pc:spChg chg="mod">
          <ac:chgData name="Thia Nguyen Ngoc" userId="332e15b9024eb5da" providerId="LiveId" clId="{44442987-3104-41C0-8AFA-2B461BC901DA}" dt="2025-09-29T09:21:46.737" v="280" actId="20577"/>
          <ac:spMkLst>
            <pc:docMk/>
            <pc:sldMk cId="104892745" sldId="258"/>
            <ac:spMk id="11" creationId="{684FDDF4-B074-E014-FD5D-88553102FF0C}"/>
          </ac:spMkLst>
        </pc:spChg>
      </pc:sldChg>
      <pc:sldChg chg="modSp mod">
        <pc:chgData name="Thia Nguyen Ngoc" userId="332e15b9024eb5da" providerId="LiveId" clId="{44442987-3104-41C0-8AFA-2B461BC901DA}" dt="2025-09-29T09:22:56.867" v="291" actId="20577"/>
        <pc:sldMkLst>
          <pc:docMk/>
          <pc:sldMk cId="1717681082" sldId="260"/>
        </pc:sldMkLst>
        <pc:spChg chg="mod">
          <ac:chgData name="Thia Nguyen Ngoc" userId="332e15b9024eb5da" providerId="LiveId" clId="{44442987-3104-41C0-8AFA-2B461BC901DA}" dt="2025-09-29T09:22:19.964" v="286" actId="20577"/>
          <ac:spMkLst>
            <pc:docMk/>
            <pc:sldMk cId="1717681082" sldId="260"/>
            <ac:spMk id="20" creationId="{630BE913-7412-1E31-8481-B6790775D52D}"/>
          </ac:spMkLst>
        </pc:spChg>
        <pc:spChg chg="mod">
          <ac:chgData name="Thia Nguyen Ngoc" userId="332e15b9024eb5da" providerId="LiveId" clId="{44442987-3104-41C0-8AFA-2B461BC901DA}" dt="2025-09-29T09:22:56.867" v="291" actId="20577"/>
          <ac:spMkLst>
            <pc:docMk/>
            <pc:sldMk cId="1717681082" sldId="260"/>
            <ac:spMk id="23" creationId="{F4F9A4B2-00D5-069A-F7BD-6AC94D7689F9}"/>
          </ac:spMkLst>
        </pc:spChg>
      </pc:sldChg>
      <pc:sldChg chg="modNotesTx">
        <pc:chgData name="Thia Nguyen Ngoc" userId="332e15b9024eb5da" providerId="LiveId" clId="{44442987-3104-41C0-8AFA-2B461BC901DA}" dt="2025-09-29T08:21:11.574" v="7" actId="20577"/>
        <pc:sldMkLst>
          <pc:docMk/>
          <pc:sldMk cId="1836369944" sldId="285"/>
        </pc:sldMkLst>
      </pc:sldChg>
      <pc:sldChg chg="modSp mod">
        <pc:chgData name="Thia Nguyen Ngoc" userId="332e15b9024eb5da" providerId="LiveId" clId="{44442987-3104-41C0-8AFA-2B461BC901DA}" dt="2025-09-29T08:56:46.768" v="8" actId="20577"/>
        <pc:sldMkLst>
          <pc:docMk/>
          <pc:sldMk cId="353276786" sldId="288"/>
        </pc:sldMkLst>
        <pc:spChg chg="mod">
          <ac:chgData name="Thia Nguyen Ngoc" userId="332e15b9024eb5da" providerId="LiveId" clId="{44442987-3104-41C0-8AFA-2B461BC901DA}" dt="2025-09-29T08:56:46.768" v="8" actId="20577"/>
          <ac:spMkLst>
            <pc:docMk/>
            <pc:sldMk cId="353276786" sldId="288"/>
            <ac:spMk id="5" creationId="{DC030462-F1E4-79F4-0F9A-B75A7A470A16}"/>
          </ac:spMkLst>
        </pc:spChg>
      </pc:sldChg>
      <pc:sldChg chg="modNotesTx">
        <pc:chgData name="Thia Nguyen Ngoc" userId="332e15b9024eb5da" providerId="LiveId" clId="{44442987-3104-41C0-8AFA-2B461BC901DA}" dt="2025-09-29T09:07:09.771" v="18"/>
        <pc:sldMkLst>
          <pc:docMk/>
          <pc:sldMk cId="1500004970" sldId="29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E53C10-18BB-4AFC-9DB4-70F746563882}" type="doc">
      <dgm:prSet loTypeId="urn:microsoft.com/office/officeart/2008/layout/VerticalCurvedList" loCatId="list" qsTypeId="urn:microsoft.com/office/officeart/2005/8/quickstyle/simple1" qsCatId="simple" csTypeId="urn:microsoft.com/office/officeart/2005/8/colors/accent1_2" csCatId="accent1"/>
      <dgm:spPr/>
      <dgm:t>
        <a:bodyPr/>
        <a:lstStyle/>
        <a:p>
          <a:endParaRPr lang="vi-VN"/>
        </a:p>
      </dgm:t>
    </dgm:pt>
    <dgm:pt modelId="{E34F903C-33CC-4C14-863A-F4B55005C4AF}">
      <dgm:prSet/>
      <dgm:spPr/>
      <dgm:t>
        <a:bodyPr/>
        <a:lstStyle/>
        <a:p>
          <a:r>
            <a:rPr lang="vi-VN" b="0" i="0" baseline="0"/>
            <a:t>Kỹ thuật: phải tiết kiệm năng lượng rõ rệt (≥10% hoặc thuộc loại đặc cách).</a:t>
          </a:r>
          <a:endParaRPr lang="vi-VN"/>
        </a:p>
      </dgm:t>
    </dgm:pt>
    <dgm:pt modelId="{22F2FF99-FF88-4245-B68C-89D739A5746F}" type="parTrans" cxnId="{87010DA4-188C-4DF1-971C-98970C24A149}">
      <dgm:prSet/>
      <dgm:spPr/>
      <dgm:t>
        <a:bodyPr/>
        <a:lstStyle/>
        <a:p>
          <a:endParaRPr lang="vi-VN"/>
        </a:p>
      </dgm:t>
    </dgm:pt>
    <dgm:pt modelId="{31D76F33-71C6-4F34-AF60-1CE86070F882}" type="sibTrans" cxnId="{87010DA4-188C-4DF1-971C-98970C24A149}">
      <dgm:prSet/>
      <dgm:spPr/>
      <dgm:t>
        <a:bodyPr/>
        <a:lstStyle/>
        <a:p>
          <a:endParaRPr lang="vi-VN"/>
        </a:p>
      </dgm:t>
    </dgm:pt>
    <dgm:pt modelId="{26B33BCE-8A68-4B9F-A521-AA55F8F06148}">
      <dgm:prSet/>
      <dgm:spPr/>
      <dgm:t>
        <a:bodyPr/>
        <a:lstStyle/>
        <a:p>
          <a:r>
            <a:rPr lang="vi-VN" b="0" i="0" baseline="0" dirty="0"/>
            <a:t>Tài chính: dự án phải sinh lợi hợp lý (PBP ≤ 10 năm, IRR ≥ 10%).</a:t>
          </a:r>
          <a:endParaRPr lang="vi-VN" dirty="0"/>
        </a:p>
      </dgm:t>
    </dgm:pt>
    <dgm:pt modelId="{48EE4617-15CE-4F83-A96E-13E034D9A992}" type="parTrans" cxnId="{DC19DC89-B7EA-4FF8-9AF1-DD2054BEB2ED}">
      <dgm:prSet/>
      <dgm:spPr/>
      <dgm:t>
        <a:bodyPr/>
        <a:lstStyle/>
        <a:p>
          <a:endParaRPr lang="vi-VN"/>
        </a:p>
      </dgm:t>
    </dgm:pt>
    <dgm:pt modelId="{B40D5279-01EC-42FE-A61C-D0B06775081E}" type="sibTrans" cxnId="{DC19DC89-B7EA-4FF8-9AF1-DD2054BEB2ED}">
      <dgm:prSet/>
      <dgm:spPr/>
      <dgm:t>
        <a:bodyPr/>
        <a:lstStyle/>
        <a:p>
          <a:endParaRPr lang="vi-VN"/>
        </a:p>
      </dgm:t>
    </dgm:pt>
    <dgm:pt modelId="{90B2AD38-B507-4BBA-B677-9E8DCCF8002A}">
      <dgm:prSet/>
      <dgm:spPr/>
      <dgm:t>
        <a:bodyPr/>
        <a:lstStyle/>
        <a:p>
          <a:r>
            <a:rPr lang="vi-VN" b="0" i="0" baseline="0" dirty="0"/>
            <a:t>Môi trường – xã hội: đáp ứng phê duyệt môi trường, sàng lọc an toàn.</a:t>
          </a:r>
          <a:endParaRPr lang="vi-VN" dirty="0"/>
        </a:p>
      </dgm:t>
    </dgm:pt>
    <dgm:pt modelId="{2E37675E-1177-45CD-84CC-62AC666888E0}" type="parTrans" cxnId="{4D2E77DC-3B52-4E8C-8D92-F224D6103C0E}">
      <dgm:prSet/>
      <dgm:spPr/>
      <dgm:t>
        <a:bodyPr/>
        <a:lstStyle/>
        <a:p>
          <a:endParaRPr lang="vi-VN"/>
        </a:p>
      </dgm:t>
    </dgm:pt>
    <dgm:pt modelId="{657C61B7-56B0-4DE7-9968-DF63275E43E6}" type="sibTrans" cxnId="{4D2E77DC-3B52-4E8C-8D92-F224D6103C0E}">
      <dgm:prSet/>
      <dgm:spPr/>
      <dgm:t>
        <a:bodyPr/>
        <a:lstStyle/>
        <a:p>
          <a:endParaRPr lang="vi-VN"/>
        </a:p>
      </dgm:t>
    </dgm:pt>
    <dgm:pt modelId="{87E0E4E4-C50C-4B41-814D-BD87335D8E4D}">
      <dgm:prSet/>
      <dgm:spPr/>
      <dgm:t>
        <a:bodyPr/>
        <a:lstStyle/>
        <a:p>
          <a:r>
            <a:rPr lang="vi-VN" b="0" i="0" baseline="0"/>
            <a:t>Loại hình đầu tư: chủ yếu là nâng cấp, thay thế, cải tạo thiết bị/hệ thống để tăng hiệu quả năng lượng.</a:t>
          </a:r>
          <a:endParaRPr lang="vi-VN"/>
        </a:p>
      </dgm:t>
    </dgm:pt>
    <dgm:pt modelId="{33B92E03-7331-4DAF-B1ED-9B0B180FDBB7}" type="parTrans" cxnId="{C96EDCFE-97FD-4BEB-999C-E1DA7F819D01}">
      <dgm:prSet/>
      <dgm:spPr/>
      <dgm:t>
        <a:bodyPr/>
        <a:lstStyle/>
        <a:p>
          <a:endParaRPr lang="vi-VN"/>
        </a:p>
      </dgm:t>
    </dgm:pt>
    <dgm:pt modelId="{8380D168-678C-499C-A523-62A54536FFC2}" type="sibTrans" cxnId="{C96EDCFE-97FD-4BEB-999C-E1DA7F819D01}">
      <dgm:prSet/>
      <dgm:spPr/>
      <dgm:t>
        <a:bodyPr/>
        <a:lstStyle/>
        <a:p>
          <a:endParaRPr lang="vi-VN"/>
        </a:p>
      </dgm:t>
    </dgm:pt>
    <dgm:pt modelId="{A337BF0C-6815-407A-9399-080642058E03}" type="pres">
      <dgm:prSet presAssocID="{9EE53C10-18BB-4AFC-9DB4-70F746563882}" presName="Name0" presStyleCnt="0">
        <dgm:presLayoutVars>
          <dgm:chMax val="7"/>
          <dgm:chPref val="7"/>
          <dgm:dir/>
        </dgm:presLayoutVars>
      </dgm:prSet>
      <dgm:spPr/>
      <dgm:t>
        <a:bodyPr/>
        <a:lstStyle/>
        <a:p>
          <a:endParaRPr lang="en-US"/>
        </a:p>
      </dgm:t>
    </dgm:pt>
    <dgm:pt modelId="{47A1655E-E230-4BB6-A067-0ED85A043788}" type="pres">
      <dgm:prSet presAssocID="{9EE53C10-18BB-4AFC-9DB4-70F746563882}" presName="Name1" presStyleCnt="0"/>
      <dgm:spPr/>
    </dgm:pt>
    <dgm:pt modelId="{B6A3230F-9CE9-41BC-8F7A-573554F363C4}" type="pres">
      <dgm:prSet presAssocID="{9EE53C10-18BB-4AFC-9DB4-70F746563882}" presName="cycle" presStyleCnt="0"/>
      <dgm:spPr/>
    </dgm:pt>
    <dgm:pt modelId="{EE2CA4FB-F07A-46EE-BBBE-8A23A715F375}" type="pres">
      <dgm:prSet presAssocID="{9EE53C10-18BB-4AFC-9DB4-70F746563882}" presName="srcNode" presStyleLbl="node1" presStyleIdx="0" presStyleCnt="4"/>
      <dgm:spPr/>
    </dgm:pt>
    <dgm:pt modelId="{26DEE529-4F57-43A9-BDAA-9BB8902BD1A4}" type="pres">
      <dgm:prSet presAssocID="{9EE53C10-18BB-4AFC-9DB4-70F746563882}" presName="conn" presStyleLbl="parChTrans1D2" presStyleIdx="0" presStyleCnt="1"/>
      <dgm:spPr/>
      <dgm:t>
        <a:bodyPr/>
        <a:lstStyle/>
        <a:p>
          <a:endParaRPr lang="en-US"/>
        </a:p>
      </dgm:t>
    </dgm:pt>
    <dgm:pt modelId="{76483D42-4819-44E7-B82E-2ACAFE6EE7FE}" type="pres">
      <dgm:prSet presAssocID="{9EE53C10-18BB-4AFC-9DB4-70F746563882}" presName="extraNode" presStyleLbl="node1" presStyleIdx="0" presStyleCnt="4"/>
      <dgm:spPr/>
    </dgm:pt>
    <dgm:pt modelId="{83BE1CA4-FE36-44F4-BCCA-4F2371AA6EDF}" type="pres">
      <dgm:prSet presAssocID="{9EE53C10-18BB-4AFC-9DB4-70F746563882}" presName="dstNode" presStyleLbl="node1" presStyleIdx="0" presStyleCnt="4"/>
      <dgm:spPr/>
    </dgm:pt>
    <dgm:pt modelId="{C77CE771-3EBE-4C53-89D2-454A97215B7B}" type="pres">
      <dgm:prSet presAssocID="{E34F903C-33CC-4C14-863A-F4B55005C4AF}" presName="text_1" presStyleLbl="node1" presStyleIdx="0" presStyleCnt="4">
        <dgm:presLayoutVars>
          <dgm:bulletEnabled val="1"/>
        </dgm:presLayoutVars>
      </dgm:prSet>
      <dgm:spPr/>
      <dgm:t>
        <a:bodyPr/>
        <a:lstStyle/>
        <a:p>
          <a:endParaRPr lang="en-US"/>
        </a:p>
      </dgm:t>
    </dgm:pt>
    <dgm:pt modelId="{AE7BF6CC-1623-45F9-93A4-1D352DE4D0FC}" type="pres">
      <dgm:prSet presAssocID="{E34F903C-33CC-4C14-863A-F4B55005C4AF}" presName="accent_1" presStyleCnt="0"/>
      <dgm:spPr/>
    </dgm:pt>
    <dgm:pt modelId="{B7BD2A4A-1508-4E76-A06B-0E1FB5D7087B}" type="pres">
      <dgm:prSet presAssocID="{E34F903C-33CC-4C14-863A-F4B55005C4AF}" presName="accentRepeatNode" presStyleLbl="solidFgAcc1" presStyleIdx="0" presStyleCnt="4"/>
      <dgm:spPr/>
    </dgm:pt>
    <dgm:pt modelId="{8612E64C-9852-47AB-8D06-312F692FE637}" type="pres">
      <dgm:prSet presAssocID="{26B33BCE-8A68-4B9F-A521-AA55F8F06148}" presName="text_2" presStyleLbl="node1" presStyleIdx="1" presStyleCnt="4">
        <dgm:presLayoutVars>
          <dgm:bulletEnabled val="1"/>
        </dgm:presLayoutVars>
      </dgm:prSet>
      <dgm:spPr/>
      <dgm:t>
        <a:bodyPr/>
        <a:lstStyle/>
        <a:p>
          <a:endParaRPr lang="en-US"/>
        </a:p>
      </dgm:t>
    </dgm:pt>
    <dgm:pt modelId="{E157223F-FE8E-43E8-9AFD-8A41EEDAA9FA}" type="pres">
      <dgm:prSet presAssocID="{26B33BCE-8A68-4B9F-A521-AA55F8F06148}" presName="accent_2" presStyleCnt="0"/>
      <dgm:spPr/>
    </dgm:pt>
    <dgm:pt modelId="{6E8C33D5-4B85-4247-827B-C8490BC9C03F}" type="pres">
      <dgm:prSet presAssocID="{26B33BCE-8A68-4B9F-A521-AA55F8F06148}" presName="accentRepeatNode" presStyleLbl="solidFgAcc1" presStyleIdx="1" presStyleCnt="4"/>
      <dgm:spPr/>
    </dgm:pt>
    <dgm:pt modelId="{5A0990DD-7648-4EAD-9F4B-28B28480916E}" type="pres">
      <dgm:prSet presAssocID="{90B2AD38-B507-4BBA-B677-9E8DCCF8002A}" presName="text_3" presStyleLbl="node1" presStyleIdx="2" presStyleCnt="4">
        <dgm:presLayoutVars>
          <dgm:bulletEnabled val="1"/>
        </dgm:presLayoutVars>
      </dgm:prSet>
      <dgm:spPr/>
      <dgm:t>
        <a:bodyPr/>
        <a:lstStyle/>
        <a:p>
          <a:endParaRPr lang="en-US"/>
        </a:p>
      </dgm:t>
    </dgm:pt>
    <dgm:pt modelId="{F925330C-DCD9-44A1-9918-F101B985E1F3}" type="pres">
      <dgm:prSet presAssocID="{90B2AD38-B507-4BBA-B677-9E8DCCF8002A}" presName="accent_3" presStyleCnt="0"/>
      <dgm:spPr/>
    </dgm:pt>
    <dgm:pt modelId="{6FB34C9E-2836-4B53-835E-A6B210E06725}" type="pres">
      <dgm:prSet presAssocID="{90B2AD38-B507-4BBA-B677-9E8DCCF8002A}" presName="accentRepeatNode" presStyleLbl="solidFgAcc1" presStyleIdx="2" presStyleCnt="4"/>
      <dgm:spPr/>
    </dgm:pt>
    <dgm:pt modelId="{6BB948F9-B8D2-463B-998C-ED1AC431DFDF}" type="pres">
      <dgm:prSet presAssocID="{87E0E4E4-C50C-4B41-814D-BD87335D8E4D}" presName="text_4" presStyleLbl="node1" presStyleIdx="3" presStyleCnt="4">
        <dgm:presLayoutVars>
          <dgm:bulletEnabled val="1"/>
        </dgm:presLayoutVars>
      </dgm:prSet>
      <dgm:spPr/>
      <dgm:t>
        <a:bodyPr/>
        <a:lstStyle/>
        <a:p>
          <a:endParaRPr lang="en-US"/>
        </a:p>
      </dgm:t>
    </dgm:pt>
    <dgm:pt modelId="{5F80B562-5CA7-4F15-B8C7-4CB500F07EDC}" type="pres">
      <dgm:prSet presAssocID="{87E0E4E4-C50C-4B41-814D-BD87335D8E4D}" presName="accent_4" presStyleCnt="0"/>
      <dgm:spPr/>
    </dgm:pt>
    <dgm:pt modelId="{4278FF40-D14E-4F5C-B2EE-ADECF92EDDEF}" type="pres">
      <dgm:prSet presAssocID="{87E0E4E4-C50C-4B41-814D-BD87335D8E4D}" presName="accentRepeatNode" presStyleLbl="solidFgAcc1" presStyleIdx="3" presStyleCnt="4"/>
      <dgm:spPr/>
    </dgm:pt>
  </dgm:ptLst>
  <dgm:cxnLst>
    <dgm:cxn modelId="{786D46CD-997A-4355-9F80-D81DFE13EBA1}" type="presOf" srcId="{E34F903C-33CC-4C14-863A-F4B55005C4AF}" destId="{C77CE771-3EBE-4C53-89D2-454A97215B7B}" srcOrd="0" destOrd="0" presId="urn:microsoft.com/office/officeart/2008/layout/VerticalCurvedList"/>
    <dgm:cxn modelId="{8754D3E7-C885-48B3-BA64-45A2C2DE606D}" type="presOf" srcId="{87E0E4E4-C50C-4B41-814D-BD87335D8E4D}" destId="{6BB948F9-B8D2-463B-998C-ED1AC431DFDF}" srcOrd="0" destOrd="0" presId="urn:microsoft.com/office/officeart/2008/layout/VerticalCurvedList"/>
    <dgm:cxn modelId="{4D2E77DC-3B52-4E8C-8D92-F224D6103C0E}" srcId="{9EE53C10-18BB-4AFC-9DB4-70F746563882}" destId="{90B2AD38-B507-4BBA-B677-9E8DCCF8002A}" srcOrd="2" destOrd="0" parTransId="{2E37675E-1177-45CD-84CC-62AC666888E0}" sibTransId="{657C61B7-56B0-4DE7-9968-DF63275E43E6}"/>
    <dgm:cxn modelId="{54A9230E-FC93-4538-829E-868F064D5A93}" type="presOf" srcId="{26B33BCE-8A68-4B9F-A521-AA55F8F06148}" destId="{8612E64C-9852-47AB-8D06-312F692FE637}" srcOrd="0" destOrd="0" presId="urn:microsoft.com/office/officeart/2008/layout/VerticalCurvedList"/>
    <dgm:cxn modelId="{DC19DC89-B7EA-4FF8-9AF1-DD2054BEB2ED}" srcId="{9EE53C10-18BB-4AFC-9DB4-70F746563882}" destId="{26B33BCE-8A68-4B9F-A521-AA55F8F06148}" srcOrd="1" destOrd="0" parTransId="{48EE4617-15CE-4F83-A96E-13E034D9A992}" sibTransId="{B40D5279-01EC-42FE-A61C-D0B06775081E}"/>
    <dgm:cxn modelId="{F85ED95D-877E-4807-B1BA-F10F24866965}" type="presOf" srcId="{90B2AD38-B507-4BBA-B677-9E8DCCF8002A}" destId="{5A0990DD-7648-4EAD-9F4B-28B28480916E}" srcOrd="0" destOrd="0" presId="urn:microsoft.com/office/officeart/2008/layout/VerticalCurvedList"/>
    <dgm:cxn modelId="{87010DA4-188C-4DF1-971C-98970C24A149}" srcId="{9EE53C10-18BB-4AFC-9DB4-70F746563882}" destId="{E34F903C-33CC-4C14-863A-F4B55005C4AF}" srcOrd="0" destOrd="0" parTransId="{22F2FF99-FF88-4245-B68C-89D739A5746F}" sibTransId="{31D76F33-71C6-4F34-AF60-1CE86070F882}"/>
    <dgm:cxn modelId="{4673164D-9B88-458D-97BD-79BA5A661464}" type="presOf" srcId="{31D76F33-71C6-4F34-AF60-1CE86070F882}" destId="{26DEE529-4F57-43A9-BDAA-9BB8902BD1A4}" srcOrd="0" destOrd="0" presId="urn:microsoft.com/office/officeart/2008/layout/VerticalCurvedList"/>
    <dgm:cxn modelId="{9A266FCB-99F0-4FA8-A21F-E826821F0E33}" type="presOf" srcId="{9EE53C10-18BB-4AFC-9DB4-70F746563882}" destId="{A337BF0C-6815-407A-9399-080642058E03}" srcOrd="0" destOrd="0" presId="urn:microsoft.com/office/officeart/2008/layout/VerticalCurvedList"/>
    <dgm:cxn modelId="{C96EDCFE-97FD-4BEB-999C-E1DA7F819D01}" srcId="{9EE53C10-18BB-4AFC-9DB4-70F746563882}" destId="{87E0E4E4-C50C-4B41-814D-BD87335D8E4D}" srcOrd="3" destOrd="0" parTransId="{33B92E03-7331-4DAF-B1ED-9B0B180FDBB7}" sibTransId="{8380D168-678C-499C-A523-62A54536FFC2}"/>
    <dgm:cxn modelId="{DC3DD570-679A-40A1-BDCD-340BFA72FA85}" type="presParOf" srcId="{A337BF0C-6815-407A-9399-080642058E03}" destId="{47A1655E-E230-4BB6-A067-0ED85A043788}" srcOrd="0" destOrd="0" presId="urn:microsoft.com/office/officeart/2008/layout/VerticalCurvedList"/>
    <dgm:cxn modelId="{8B19C83C-09DB-435A-8D67-B8331F337716}" type="presParOf" srcId="{47A1655E-E230-4BB6-A067-0ED85A043788}" destId="{B6A3230F-9CE9-41BC-8F7A-573554F363C4}" srcOrd="0" destOrd="0" presId="urn:microsoft.com/office/officeart/2008/layout/VerticalCurvedList"/>
    <dgm:cxn modelId="{71EA3CF7-C153-4C21-8DE2-3EB568E3C22F}" type="presParOf" srcId="{B6A3230F-9CE9-41BC-8F7A-573554F363C4}" destId="{EE2CA4FB-F07A-46EE-BBBE-8A23A715F375}" srcOrd="0" destOrd="0" presId="urn:microsoft.com/office/officeart/2008/layout/VerticalCurvedList"/>
    <dgm:cxn modelId="{82C47548-43E7-4C4C-AA46-9B94E0E448AE}" type="presParOf" srcId="{B6A3230F-9CE9-41BC-8F7A-573554F363C4}" destId="{26DEE529-4F57-43A9-BDAA-9BB8902BD1A4}" srcOrd="1" destOrd="0" presId="urn:microsoft.com/office/officeart/2008/layout/VerticalCurvedList"/>
    <dgm:cxn modelId="{FE74FD7A-A680-4A27-8931-C6262677C9DE}" type="presParOf" srcId="{B6A3230F-9CE9-41BC-8F7A-573554F363C4}" destId="{76483D42-4819-44E7-B82E-2ACAFE6EE7FE}" srcOrd="2" destOrd="0" presId="urn:microsoft.com/office/officeart/2008/layout/VerticalCurvedList"/>
    <dgm:cxn modelId="{B32A3C1C-DB7B-4A06-B5EB-ED5DB1464F74}" type="presParOf" srcId="{B6A3230F-9CE9-41BC-8F7A-573554F363C4}" destId="{83BE1CA4-FE36-44F4-BCCA-4F2371AA6EDF}" srcOrd="3" destOrd="0" presId="urn:microsoft.com/office/officeart/2008/layout/VerticalCurvedList"/>
    <dgm:cxn modelId="{D86E3C3D-A87B-41FA-B3E5-0D9128E99CB3}" type="presParOf" srcId="{47A1655E-E230-4BB6-A067-0ED85A043788}" destId="{C77CE771-3EBE-4C53-89D2-454A97215B7B}" srcOrd="1" destOrd="0" presId="urn:microsoft.com/office/officeart/2008/layout/VerticalCurvedList"/>
    <dgm:cxn modelId="{FCDFC231-AC8D-42F5-8B33-6C7E31DBD369}" type="presParOf" srcId="{47A1655E-E230-4BB6-A067-0ED85A043788}" destId="{AE7BF6CC-1623-45F9-93A4-1D352DE4D0FC}" srcOrd="2" destOrd="0" presId="urn:microsoft.com/office/officeart/2008/layout/VerticalCurvedList"/>
    <dgm:cxn modelId="{6F59F7DB-08F5-4FB0-AF2C-111405C39CA8}" type="presParOf" srcId="{AE7BF6CC-1623-45F9-93A4-1D352DE4D0FC}" destId="{B7BD2A4A-1508-4E76-A06B-0E1FB5D7087B}" srcOrd="0" destOrd="0" presId="urn:microsoft.com/office/officeart/2008/layout/VerticalCurvedList"/>
    <dgm:cxn modelId="{C25F0339-B2D4-49D6-AEE9-4E64ACD36526}" type="presParOf" srcId="{47A1655E-E230-4BB6-A067-0ED85A043788}" destId="{8612E64C-9852-47AB-8D06-312F692FE637}" srcOrd="3" destOrd="0" presId="urn:microsoft.com/office/officeart/2008/layout/VerticalCurvedList"/>
    <dgm:cxn modelId="{665DF6E0-FABD-4EA9-A22F-771B44513864}" type="presParOf" srcId="{47A1655E-E230-4BB6-A067-0ED85A043788}" destId="{E157223F-FE8E-43E8-9AFD-8A41EEDAA9FA}" srcOrd="4" destOrd="0" presId="urn:microsoft.com/office/officeart/2008/layout/VerticalCurvedList"/>
    <dgm:cxn modelId="{617B0F03-C439-42A0-854F-D3A4C1477AEC}" type="presParOf" srcId="{E157223F-FE8E-43E8-9AFD-8A41EEDAA9FA}" destId="{6E8C33D5-4B85-4247-827B-C8490BC9C03F}" srcOrd="0" destOrd="0" presId="urn:microsoft.com/office/officeart/2008/layout/VerticalCurvedList"/>
    <dgm:cxn modelId="{197D1E65-1AAB-4BDC-BB15-D7D2FEE2E6CA}" type="presParOf" srcId="{47A1655E-E230-4BB6-A067-0ED85A043788}" destId="{5A0990DD-7648-4EAD-9F4B-28B28480916E}" srcOrd="5" destOrd="0" presId="urn:microsoft.com/office/officeart/2008/layout/VerticalCurvedList"/>
    <dgm:cxn modelId="{39830CFC-CD70-4CF0-8EC7-64F3A2868F62}" type="presParOf" srcId="{47A1655E-E230-4BB6-A067-0ED85A043788}" destId="{F925330C-DCD9-44A1-9918-F101B985E1F3}" srcOrd="6" destOrd="0" presId="urn:microsoft.com/office/officeart/2008/layout/VerticalCurvedList"/>
    <dgm:cxn modelId="{E0784660-9B9F-4212-8ABC-480D3CE05C9D}" type="presParOf" srcId="{F925330C-DCD9-44A1-9918-F101B985E1F3}" destId="{6FB34C9E-2836-4B53-835E-A6B210E06725}" srcOrd="0" destOrd="0" presId="urn:microsoft.com/office/officeart/2008/layout/VerticalCurvedList"/>
    <dgm:cxn modelId="{3F5FBFCB-DF6D-4F66-92E2-483C0857FC6F}" type="presParOf" srcId="{47A1655E-E230-4BB6-A067-0ED85A043788}" destId="{6BB948F9-B8D2-463B-998C-ED1AC431DFDF}" srcOrd="7" destOrd="0" presId="urn:microsoft.com/office/officeart/2008/layout/VerticalCurvedList"/>
    <dgm:cxn modelId="{5467FDA8-E84C-43EE-8563-3C8B40A99742}" type="presParOf" srcId="{47A1655E-E230-4BB6-A067-0ED85A043788}" destId="{5F80B562-5CA7-4F15-B8C7-4CB500F07EDC}" srcOrd="8" destOrd="0" presId="urn:microsoft.com/office/officeart/2008/layout/VerticalCurvedList"/>
    <dgm:cxn modelId="{61C7BBA2-4D45-4C2D-AD7E-DAEF7AED2258}" type="presParOf" srcId="{5F80B562-5CA7-4F15-B8C7-4CB500F07EDC}" destId="{4278FF40-D14E-4F5C-B2EE-ADECF92EDDE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04FD4F-E389-401E-B38F-99E74ACAC655}" type="doc">
      <dgm:prSet loTypeId="urn:microsoft.com/office/officeart/2008/layout/VerticalCurvedList" loCatId="list" qsTypeId="urn:microsoft.com/office/officeart/2005/8/quickstyle/simple1" qsCatId="simple" csTypeId="urn:microsoft.com/office/officeart/2005/8/colors/accent1_2" csCatId="accent1"/>
      <dgm:spPr/>
      <dgm:t>
        <a:bodyPr/>
        <a:lstStyle/>
        <a:p>
          <a:endParaRPr lang="vi-VN"/>
        </a:p>
      </dgm:t>
    </dgm:pt>
    <dgm:pt modelId="{477D8213-EC94-4105-9F96-36685C895488}">
      <dgm:prSet/>
      <dgm:spPr/>
      <dgm:t>
        <a:bodyPr/>
        <a:lstStyle/>
        <a:p>
          <a:r>
            <a:rPr lang="vi-VN" b="1" i="0"/>
            <a:t>Doanh nghiệp vay vốn: phân tích năng lực tài chính và quản trị.</a:t>
          </a:r>
          <a:endParaRPr lang="vi-VN"/>
        </a:p>
      </dgm:t>
    </dgm:pt>
    <dgm:pt modelId="{43EAAF5C-443D-4C1F-8001-FBF34F7F3773}" type="parTrans" cxnId="{0A0EE975-55DC-4453-B86C-42854B4F5131}">
      <dgm:prSet/>
      <dgm:spPr/>
      <dgm:t>
        <a:bodyPr/>
        <a:lstStyle/>
        <a:p>
          <a:endParaRPr lang="vi-VN"/>
        </a:p>
      </dgm:t>
    </dgm:pt>
    <dgm:pt modelId="{5DA52F9C-8DF6-4ADA-8909-CC26C7B765AE}" type="sibTrans" cxnId="{0A0EE975-55DC-4453-B86C-42854B4F5131}">
      <dgm:prSet/>
      <dgm:spPr/>
      <dgm:t>
        <a:bodyPr/>
        <a:lstStyle/>
        <a:p>
          <a:endParaRPr lang="vi-VN"/>
        </a:p>
      </dgm:t>
    </dgm:pt>
    <dgm:pt modelId="{7DB3E376-63DE-4365-A8E4-1796F4ABFE2B}">
      <dgm:prSet/>
      <dgm:spPr/>
      <dgm:t>
        <a:bodyPr/>
        <a:lstStyle/>
        <a:p>
          <a:r>
            <a:rPr lang="vi-VN" b="1" i="0"/>
            <a:t>Tiểu dự án: phân tích hiệu quả tài chính (IRR, PBP, dòng tiền).</a:t>
          </a:r>
          <a:endParaRPr lang="vi-VN"/>
        </a:p>
      </dgm:t>
    </dgm:pt>
    <dgm:pt modelId="{15BFCF58-86EF-4448-97CB-40E7014BFEE2}" type="parTrans" cxnId="{B8A09556-2AB2-4A3A-A3FF-1ABE779A7625}">
      <dgm:prSet/>
      <dgm:spPr/>
      <dgm:t>
        <a:bodyPr/>
        <a:lstStyle/>
        <a:p>
          <a:endParaRPr lang="vi-VN"/>
        </a:p>
      </dgm:t>
    </dgm:pt>
    <dgm:pt modelId="{08BDF867-148D-4492-8363-16E9BA4D2A36}" type="sibTrans" cxnId="{B8A09556-2AB2-4A3A-A3FF-1ABE779A7625}">
      <dgm:prSet/>
      <dgm:spPr/>
      <dgm:t>
        <a:bodyPr/>
        <a:lstStyle/>
        <a:p>
          <a:endParaRPr lang="vi-VN"/>
        </a:p>
      </dgm:t>
    </dgm:pt>
    <dgm:pt modelId="{CC223676-3AB4-412A-A58F-37053755F4B4}">
      <dgm:prSet/>
      <dgm:spPr/>
      <dgm:t>
        <a:bodyPr/>
        <a:lstStyle/>
        <a:p>
          <a:r>
            <a:rPr lang="vi-VN" b="1" i="0"/>
            <a:t>Chi phí &amp; vốn: kế hoạch tài trợ và khả năng trả nợ.</a:t>
          </a:r>
          <a:endParaRPr lang="vi-VN"/>
        </a:p>
      </dgm:t>
    </dgm:pt>
    <dgm:pt modelId="{61C78479-3944-4B46-B596-C0845EEE6EA0}" type="parTrans" cxnId="{B0277D33-2456-470D-88CA-A2070FE0954A}">
      <dgm:prSet/>
      <dgm:spPr/>
      <dgm:t>
        <a:bodyPr/>
        <a:lstStyle/>
        <a:p>
          <a:endParaRPr lang="vi-VN"/>
        </a:p>
      </dgm:t>
    </dgm:pt>
    <dgm:pt modelId="{6427B35F-9945-495F-8EB2-B20104AEE433}" type="sibTrans" cxnId="{B0277D33-2456-470D-88CA-A2070FE0954A}">
      <dgm:prSet/>
      <dgm:spPr/>
      <dgm:t>
        <a:bodyPr/>
        <a:lstStyle/>
        <a:p>
          <a:endParaRPr lang="vi-VN"/>
        </a:p>
      </dgm:t>
    </dgm:pt>
    <dgm:pt modelId="{F3EEA98C-0D13-4932-ADD9-58141CF6E86C}">
      <dgm:prSet/>
      <dgm:spPr/>
      <dgm:t>
        <a:bodyPr/>
        <a:lstStyle/>
        <a:p>
          <a:r>
            <a:rPr lang="vi-VN" b="1" i="0"/>
            <a:t>Đảm bảo: thế chấp/bảo lãnh, hợp đồng (đặc biệt với ESCO).</a:t>
          </a:r>
          <a:endParaRPr lang="vi-VN"/>
        </a:p>
      </dgm:t>
    </dgm:pt>
    <dgm:pt modelId="{515F80CE-0F3F-48BD-84F3-3481EDBE4CDF}" type="parTrans" cxnId="{88B2AF13-DD2B-4747-8DF5-58E2E3E4F49D}">
      <dgm:prSet/>
      <dgm:spPr/>
      <dgm:t>
        <a:bodyPr/>
        <a:lstStyle/>
        <a:p>
          <a:endParaRPr lang="vi-VN"/>
        </a:p>
      </dgm:t>
    </dgm:pt>
    <dgm:pt modelId="{BD03E80B-8E26-4B8B-A0F3-9AE9B2622910}" type="sibTrans" cxnId="{88B2AF13-DD2B-4747-8DF5-58E2E3E4F49D}">
      <dgm:prSet/>
      <dgm:spPr/>
      <dgm:t>
        <a:bodyPr/>
        <a:lstStyle/>
        <a:p>
          <a:endParaRPr lang="vi-VN"/>
        </a:p>
      </dgm:t>
    </dgm:pt>
    <dgm:pt modelId="{E8CC5F2C-5848-42FE-911F-8B7865BF3393}">
      <dgm:prSet/>
      <dgm:spPr/>
      <dgm:t>
        <a:bodyPr/>
        <a:lstStyle/>
        <a:p>
          <a:r>
            <a:rPr lang="vi-VN" b="1" i="0"/>
            <a:t>Môi trường – xã hội: phê duyệt và sàng lọc E&amp;S.</a:t>
          </a:r>
          <a:endParaRPr lang="vi-VN"/>
        </a:p>
      </dgm:t>
    </dgm:pt>
    <dgm:pt modelId="{B9455D1B-BEC5-4B7B-B8A0-6F82DA4F7936}" type="parTrans" cxnId="{52C7684B-61B1-4C9D-BC5D-CD5A526228C6}">
      <dgm:prSet/>
      <dgm:spPr/>
      <dgm:t>
        <a:bodyPr/>
        <a:lstStyle/>
        <a:p>
          <a:endParaRPr lang="vi-VN"/>
        </a:p>
      </dgm:t>
    </dgm:pt>
    <dgm:pt modelId="{3C8CF0F1-7EEB-4B21-B88D-8612F5446339}" type="sibTrans" cxnId="{52C7684B-61B1-4C9D-BC5D-CD5A526228C6}">
      <dgm:prSet/>
      <dgm:spPr/>
      <dgm:t>
        <a:bodyPr/>
        <a:lstStyle/>
        <a:p>
          <a:endParaRPr lang="vi-VN"/>
        </a:p>
      </dgm:t>
    </dgm:pt>
    <dgm:pt modelId="{781CB43E-A219-4094-8850-FA7E52AE6AAA}" type="pres">
      <dgm:prSet presAssocID="{A604FD4F-E389-401E-B38F-99E74ACAC655}" presName="Name0" presStyleCnt="0">
        <dgm:presLayoutVars>
          <dgm:chMax val="7"/>
          <dgm:chPref val="7"/>
          <dgm:dir/>
        </dgm:presLayoutVars>
      </dgm:prSet>
      <dgm:spPr/>
      <dgm:t>
        <a:bodyPr/>
        <a:lstStyle/>
        <a:p>
          <a:endParaRPr lang="en-US"/>
        </a:p>
      </dgm:t>
    </dgm:pt>
    <dgm:pt modelId="{8B6CA729-0909-4B03-BBB7-2B8C472BE932}" type="pres">
      <dgm:prSet presAssocID="{A604FD4F-E389-401E-B38F-99E74ACAC655}" presName="Name1" presStyleCnt="0"/>
      <dgm:spPr/>
    </dgm:pt>
    <dgm:pt modelId="{5789255A-4716-4C1C-8E76-5AA15FBD28CC}" type="pres">
      <dgm:prSet presAssocID="{A604FD4F-E389-401E-B38F-99E74ACAC655}" presName="cycle" presStyleCnt="0"/>
      <dgm:spPr/>
    </dgm:pt>
    <dgm:pt modelId="{1614C33B-AD4C-401A-9FB7-8202853B6C3F}" type="pres">
      <dgm:prSet presAssocID="{A604FD4F-E389-401E-B38F-99E74ACAC655}" presName="srcNode" presStyleLbl="node1" presStyleIdx="0" presStyleCnt="5"/>
      <dgm:spPr/>
    </dgm:pt>
    <dgm:pt modelId="{BF06DE66-8EA8-49CC-B8F3-074AE2A5D581}" type="pres">
      <dgm:prSet presAssocID="{A604FD4F-E389-401E-B38F-99E74ACAC655}" presName="conn" presStyleLbl="parChTrans1D2" presStyleIdx="0" presStyleCnt="1"/>
      <dgm:spPr/>
      <dgm:t>
        <a:bodyPr/>
        <a:lstStyle/>
        <a:p>
          <a:endParaRPr lang="en-US"/>
        </a:p>
      </dgm:t>
    </dgm:pt>
    <dgm:pt modelId="{9F14E1E4-2861-4F75-84D2-076E58CB9CA0}" type="pres">
      <dgm:prSet presAssocID="{A604FD4F-E389-401E-B38F-99E74ACAC655}" presName="extraNode" presStyleLbl="node1" presStyleIdx="0" presStyleCnt="5"/>
      <dgm:spPr/>
    </dgm:pt>
    <dgm:pt modelId="{02561E5C-7B0F-498B-8B6F-B3F4895F1EF8}" type="pres">
      <dgm:prSet presAssocID="{A604FD4F-E389-401E-B38F-99E74ACAC655}" presName="dstNode" presStyleLbl="node1" presStyleIdx="0" presStyleCnt="5"/>
      <dgm:spPr/>
    </dgm:pt>
    <dgm:pt modelId="{5F2AC5A1-12B1-443A-9D12-BF53EBA8447C}" type="pres">
      <dgm:prSet presAssocID="{477D8213-EC94-4105-9F96-36685C895488}" presName="text_1" presStyleLbl="node1" presStyleIdx="0" presStyleCnt="5">
        <dgm:presLayoutVars>
          <dgm:bulletEnabled val="1"/>
        </dgm:presLayoutVars>
      </dgm:prSet>
      <dgm:spPr/>
      <dgm:t>
        <a:bodyPr/>
        <a:lstStyle/>
        <a:p>
          <a:endParaRPr lang="en-US"/>
        </a:p>
      </dgm:t>
    </dgm:pt>
    <dgm:pt modelId="{2F13EED1-4804-46AB-B5C4-30E94EF0812F}" type="pres">
      <dgm:prSet presAssocID="{477D8213-EC94-4105-9F96-36685C895488}" presName="accent_1" presStyleCnt="0"/>
      <dgm:spPr/>
    </dgm:pt>
    <dgm:pt modelId="{C1228564-E88B-4DAB-8F96-59B68074487D}" type="pres">
      <dgm:prSet presAssocID="{477D8213-EC94-4105-9F96-36685C895488}" presName="accentRepeatNode" presStyleLbl="solidFgAcc1" presStyleIdx="0" presStyleCnt="5"/>
      <dgm:spPr/>
    </dgm:pt>
    <dgm:pt modelId="{52BA3501-9AD9-49D5-90BF-339E4C0091D0}" type="pres">
      <dgm:prSet presAssocID="{7DB3E376-63DE-4365-A8E4-1796F4ABFE2B}" presName="text_2" presStyleLbl="node1" presStyleIdx="1" presStyleCnt="5">
        <dgm:presLayoutVars>
          <dgm:bulletEnabled val="1"/>
        </dgm:presLayoutVars>
      </dgm:prSet>
      <dgm:spPr/>
      <dgm:t>
        <a:bodyPr/>
        <a:lstStyle/>
        <a:p>
          <a:endParaRPr lang="en-US"/>
        </a:p>
      </dgm:t>
    </dgm:pt>
    <dgm:pt modelId="{72110609-AC12-431E-B2EA-5FE164757AAD}" type="pres">
      <dgm:prSet presAssocID="{7DB3E376-63DE-4365-A8E4-1796F4ABFE2B}" presName="accent_2" presStyleCnt="0"/>
      <dgm:spPr/>
    </dgm:pt>
    <dgm:pt modelId="{E4EBF76B-0F29-4EB4-8D70-3C5293D72D86}" type="pres">
      <dgm:prSet presAssocID="{7DB3E376-63DE-4365-A8E4-1796F4ABFE2B}" presName="accentRepeatNode" presStyleLbl="solidFgAcc1" presStyleIdx="1" presStyleCnt="5"/>
      <dgm:spPr/>
    </dgm:pt>
    <dgm:pt modelId="{324A8344-221B-40CE-A2BD-6F1F7847FBDA}" type="pres">
      <dgm:prSet presAssocID="{CC223676-3AB4-412A-A58F-37053755F4B4}" presName="text_3" presStyleLbl="node1" presStyleIdx="2" presStyleCnt="5">
        <dgm:presLayoutVars>
          <dgm:bulletEnabled val="1"/>
        </dgm:presLayoutVars>
      </dgm:prSet>
      <dgm:spPr/>
      <dgm:t>
        <a:bodyPr/>
        <a:lstStyle/>
        <a:p>
          <a:endParaRPr lang="en-US"/>
        </a:p>
      </dgm:t>
    </dgm:pt>
    <dgm:pt modelId="{73D78DA3-9038-4973-B758-FF2952BAC418}" type="pres">
      <dgm:prSet presAssocID="{CC223676-3AB4-412A-A58F-37053755F4B4}" presName="accent_3" presStyleCnt="0"/>
      <dgm:spPr/>
    </dgm:pt>
    <dgm:pt modelId="{5BDC9390-C7DB-42A3-BB4E-B52925AC85F5}" type="pres">
      <dgm:prSet presAssocID="{CC223676-3AB4-412A-A58F-37053755F4B4}" presName="accentRepeatNode" presStyleLbl="solidFgAcc1" presStyleIdx="2" presStyleCnt="5"/>
      <dgm:spPr/>
    </dgm:pt>
    <dgm:pt modelId="{FD594282-B26D-46E3-87E0-10BEBA329EC5}" type="pres">
      <dgm:prSet presAssocID="{F3EEA98C-0D13-4932-ADD9-58141CF6E86C}" presName="text_4" presStyleLbl="node1" presStyleIdx="3" presStyleCnt="5">
        <dgm:presLayoutVars>
          <dgm:bulletEnabled val="1"/>
        </dgm:presLayoutVars>
      </dgm:prSet>
      <dgm:spPr/>
      <dgm:t>
        <a:bodyPr/>
        <a:lstStyle/>
        <a:p>
          <a:endParaRPr lang="en-US"/>
        </a:p>
      </dgm:t>
    </dgm:pt>
    <dgm:pt modelId="{309F2A05-F4EB-454D-8B9E-32B0D20C9EF0}" type="pres">
      <dgm:prSet presAssocID="{F3EEA98C-0D13-4932-ADD9-58141CF6E86C}" presName="accent_4" presStyleCnt="0"/>
      <dgm:spPr/>
    </dgm:pt>
    <dgm:pt modelId="{965803F7-6678-42EF-8289-594D2990FEA7}" type="pres">
      <dgm:prSet presAssocID="{F3EEA98C-0D13-4932-ADD9-58141CF6E86C}" presName="accentRepeatNode" presStyleLbl="solidFgAcc1" presStyleIdx="3" presStyleCnt="5"/>
      <dgm:spPr/>
    </dgm:pt>
    <dgm:pt modelId="{8488FE6F-7980-4054-85C8-C4C7217181FC}" type="pres">
      <dgm:prSet presAssocID="{E8CC5F2C-5848-42FE-911F-8B7865BF3393}" presName="text_5" presStyleLbl="node1" presStyleIdx="4" presStyleCnt="5">
        <dgm:presLayoutVars>
          <dgm:bulletEnabled val="1"/>
        </dgm:presLayoutVars>
      </dgm:prSet>
      <dgm:spPr/>
      <dgm:t>
        <a:bodyPr/>
        <a:lstStyle/>
        <a:p>
          <a:endParaRPr lang="en-US"/>
        </a:p>
      </dgm:t>
    </dgm:pt>
    <dgm:pt modelId="{7143E2E2-90FA-4BBD-AE38-569F7D700606}" type="pres">
      <dgm:prSet presAssocID="{E8CC5F2C-5848-42FE-911F-8B7865BF3393}" presName="accent_5" presStyleCnt="0"/>
      <dgm:spPr/>
    </dgm:pt>
    <dgm:pt modelId="{E02B3EE1-A907-4E5C-9C49-DC48B145151B}" type="pres">
      <dgm:prSet presAssocID="{E8CC5F2C-5848-42FE-911F-8B7865BF3393}" presName="accentRepeatNode" presStyleLbl="solidFgAcc1" presStyleIdx="4" presStyleCnt="5"/>
      <dgm:spPr/>
    </dgm:pt>
  </dgm:ptLst>
  <dgm:cxnLst>
    <dgm:cxn modelId="{3153EA3C-F3F5-4F06-9B4C-1ECC5C79F42D}" type="presOf" srcId="{A604FD4F-E389-401E-B38F-99E74ACAC655}" destId="{781CB43E-A219-4094-8850-FA7E52AE6AAA}" srcOrd="0" destOrd="0" presId="urn:microsoft.com/office/officeart/2008/layout/VerticalCurvedList"/>
    <dgm:cxn modelId="{52C7684B-61B1-4C9D-BC5D-CD5A526228C6}" srcId="{A604FD4F-E389-401E-B38F-99E74ACAC655}" destId="{E8CC5F2C-5848-42FE-911F-8B7865BF3393}" srcOrd="4" destOrd="0" parTransId="{B9455D1B-BEC5-4B7B-B8A0-6F82DA4F7936}" sibTransId="{3C8CF0F1-7EEB-4B21-B88D-8612F5446339}"/>
    <dgm:cxn modelId="{D43605FC-CE0F-4502-B143-DDE37DA84498}" type="presOf" srcId="{E8CC5F2C-5848-42FE-911F-8B7865BF3393}" destId="{8488FE6F-7980-4054-85C8-C4C7217181FC}" srcOrd="0" destOrd="0" presId="urn:microsoft.com/office/officeart/2008/layout/VerticalCurvedList"/>
    <dgm:cxn modelId="{B0277D33-2456-470D-88CA-A2070FE0954A}" srcId="{A604FD4F-E389-401E-B38F-99E74ACAC655}" destId="{CC223676-3AB4-412A-A58F-37053755F4B4}" srcOrd="2" destOrd="0" parTransId="{61C78479-3944-4B46-B596-C0845EEE6EA0}" sibTransId="{6427B35F-9945-495F-8EB2-B20104AEE433}"/>
    <dgm:cxn modelId="{428EC08E-FA51-4DA3-8084-B1030AB08697}" type="presOf" srcId="{CC223676-3AB4-412A-A58F-37053755F4B4}" destId="{324A8344-221B-40CE-A2BD-6F1F7847FBDA}" srcOrd="0" destOrd="0" presId="urn:microsoft.com/office/officeart/2008/layout/VerticalCurvedList"/>
    <dgm:cxn modelId="{0A0EE975-55DC-4453-B86C-42854B4F5131}" srcId="{A604FD4F-E389-401E-B38F-99E74ACAC655}" destId="{477D8213-EC94-4105-9F96-36685C895488}" srcOrd="0" destOrd="0" parTransId="{43EAAF5C-443D-4C1F-8001-FBF34F7F3773}" sibTransId="{5DA52F9C-8DF6-4ADA-8909-CC26C7B765AE}"/>
    <dgm:cxn modelId="{69E7C646-BC21-4347-963D-801E8B0DE4BE}" type="presOf" srcId="{F3EEA98C-0D13-4932-ADD9-58141CF6E86C}" destId="{FD594282-B26D-46E3-87E0-10BEBA329EC5}" srcOrd="0" destOrd="0" presId="urn:microsoft.com/office/officeart/2008/layout/VerticalCurvedList"/>
    <dgm:cxn modelId="{AD3190F7-6F1B-45B8-873C-4E34C32EBC16}" type="presOf" srcId="{7DB3E376-63DE-4365-A8E4-1796F4ABFE2B}" destId="{52BA3501-9AD9-49D5-90BF-339E4C0091D0}" srcOrd="0" destOrd="0" presId="urn:microsoft.com/office/officeart/2008/layout/VerticalCurvedList"/>
    <dgm:cxn modelId="{8E83FCE7-9FFB-41EA-8BB8-2942A36389AC}" type="presOf" srcId="{477D8213-EC94-4105-9F96-36685C895488}" destId="{5F2AC5A1-12B1-443A-9D12-BF53EBA8447C}" srcOrd="0" destOrd="0" presId="urn:microsoft.com/office/officeart/2008/layout/VerticalCurvedList"/>
    <dgm:cxn modelId="{88B2AF13-DD2B-4747-8DF5-58E2E3E4F49D}" srcId="{A604FD4F-E389-401E-B38F-99E74ACAC655}" destId="{F3EEA98C-0D13-4932-ADD9-58141CF6E86C}" srcOrd="3" destOrd="0" parTransId="{515F80CE-0F3F-48BD-84F3-3481EDBE4CDF}" sibTransId="{BD03E80B-8E26-4B8B-A0F3-9AE9B2622910}"/>
    <dgm:cxn modelId="{DEE4ABC8-DB57-4408-97EC-4CFE518EBD14}" type="presOf" srcId="{5DA52F9C-8DF6-4ADA-8909-CC26C7B765AE}" destId="{BF06DE66-8EA8-49CC-B8F3-074AE2A5D581}" srcOrd="0" destOrd="0" presId="urn:microsoft.com/office/officeart/2008/layout/VerticalCurvedList"/>
    <dgm:cxn modelId="{B8A09556-2AB2-4A3A-A3FF-1ABE779A7625}" srcId="{A604FD4F-E389-401E-B38F-99E74ACAC655}" destId="{7DB3E376-63DE-4365-A8E4-1796F4ABFE2B}" srcOrd="1" destOrd="0" parTransId="{15BFCF58-86EF-4448-97CB-40E7014BFEE2}" sibTransId="{08BDF867-148D-4492-8363-16E9BA4D2A36}"/>
    <dgm:cxn modelId="{EA8B84D4-F017-40E5-A644-270E8CCF07E2}" type="presParOf" srcId="{781CB43E-A219-4094-8850-FA7E52AE6AAA}" destId="{8B6CA729-0909-4B03-BBB7-2B8C472BE932}" srcOrd="0" destOrd="0" presId="urn:microsoft.com/office/officeart/2008/layout/VerticalCurvedList"/>
    <dgm:cxn modelId="{33AF1133-AD16-4DDD-BACC-EC1FC07CC3F7}" type="presParOf" srcId="{8B6CA729-0909-4B03-BBB7-2B8C472BE932}" destId="{5789255A-4716-4C1C-8E76-5AA15FBD28CC}" srcOrd="0" destOrd="0" presId="urn:microsoft.com/office/officeart/2008/layout/VerticalCurvedList"/>
    <dgm:cxn modelId="{846F934C-60CF-4542-AABB-D4C59E03F9DE}" type="presParOf" srcId="{5789255A-4716-4C1C-8E76-5AA15FBD28CC}" destId="{1614C33B-AD4C-401A-9FB7-8202853B6C3F}" srcOrd="0" destOrd="0" presId="urn:microsoft.com/office/officeart/2008/layout/VerticalCurvedList"/>
    <dgm:cxn modelId="{C491E205-168B-4D21-9C4A-FCE51FA88C8A}" type="presParOf" srcId="{5789255A-4716-4C1C-8E76-5AA15FBD28CC}" destId="{BF06DE66-8EA8-49CC-B8F3-074AE2A5D581}" srcOrd="1" destOrd="0" presId="urn:microsoft.com/office/officeart/2008/layout/VerticalCurvedList"/>
    <dgm:cxn modelId="{71444F5B-C634-4D6B-823E-084C588C1B8C}" type="presParOf" srcId="{5789255A-4716-4C1C-8E76-5AA15FBD28CC}" destId="{9F14E1E4-2861-4F75-84D2-076E58CB9CA0}" srcOrd="2" destOrd="0" presId="urn:microsoft.com/office/officeart/2008/layout/VerticalCurvedList"/>
    <dgm:cxn modelId="{E80EDBC2-1451-4D52-B536-AFB0D8A82F2A}" type="presParOf" srcId="{5789255A-4716-4C1C-8E76-5AA15FBD28CC}" destId="{02561E5C-7B0F-498B-8B6F-B3F4895F1EF8}" srcOrd="3" destOrd="0" presId="urn:microsoft.com/office/officeart/2008/layout/VerticalCurvedList"/>
    <dgm:cxn modelId="{3008B5E9-67A5-468A-B907-CCFA70F46B0C}" type="presParOf" srcId="{8B6CA729-0909-4B03-BBB7-2B8C472BE932}" destId="{5F2AC5A1-12B1-443A-9D12-BF53EBA8447C}" srcOrd="1" destOrd="0" presId="urn:microsoft.com/office/officeart/2008/layout/VerticalCurvedList"/>
    <dgm:cxn modelId="{347D6FB4-4906-47F6-AD69-19056E98EF22}" type="presParOf" srcId="{8B6CA729-0909-4B03-BBB7-2B8C472BE932}" destId="{2F13EED1-4804-46AB-B5C4-30E94EF0812F}" srcOrd="2" destOrd="0" presId="urn:microsoft.com/office/officeart/2008/layout/VerticalCurvedList"/>
    <dgm:cxn modelId="{3A34DF09-9749-4CFD-8E23-3FE7DE144B01}" type="presParOf" srcId="{2F13EED1-4804-46AB-B5C4-30E94EF0812F}" destId="{C1228564-E88B-4DAB-8F96-59B68074487D}" srcOrd="0" destOrd="0" presId="urn:microsoft.com/office/officeart/2008/layout/VerticalCurvedList"/>
    <dgm:cxn modelId="{6D585E8B-E8FA-41CF-9D2A-F99A52A376AB}" type="presParOf" srcId="{8B6CA729-0909-4B03-BBB7-2B8C472BE932}" destId="{52BA3501-9AD9-49D5-90BF-339E4C0091D0}" srcOrd="3" destOrd="0" presId="urn:microsoft.com/office/officeart/2008/layout/VerticalCurvedList"/>
    <dgm:cxn modelId="{B5BADE6B-9209-498C-84B6-03E1FFC7F2F2}" type="presParOf" srcId="{8B6CA729-0909-4B03-BBB7-2B8C472BE932}" destId="{72110609-AC12-431E-B2EA-5FE164757AAD}" srcOrd="4" destOrd="0" presId="urn:microsoft.com/office/officeart/2008/layout/VerticalCurvedList"/>
    <dgm:cxn modelId="{B2F84589-0909-444D-880A-F47E025FBC51}" type="presParOf" srcId="{72110609-AC12-431E-B2EA-5FE164757AAD}" destId="{E4EBF76B-0F29-4EB4-8D70-3C5293D72D86}" srcOrd="0" destOrd="0" presId="urn:microsoft.com/office/officeart/2008/layout/VerticalCurvedList"/>
    <dgm:cxn modelId="{0F2ABB6C-6C7D-42A4-ABB3-E0AD4C0FD2F0}" type="presParOf" srcId="{8B6CA729-0909-4B03-BBB7-2B8C472BE932}" destId="{324A8344-221B-40CE-A2BD-6F1F7847FBDA}" srcOrd="5" destOrd="0" presId="urn:microsoft.com/office/officeart/2008/layout/VerticalCurvedList"/>
    <dgm:cxn modelId="{C8BCA9E4-1836-44D2-A806-1D36D7CCDE11}" type="presParOf" srcId="{8B6CA729-0909-4B03-BBB7-2B8C472BE932}" destId="{73D78DA3-9038-4973-B758-FF2952BAC418}" srcOrd="6" destOrd="0" presId="urn:microsoft.com/office/officeart/2008/layout/VerticalCurvedList"/>
    <dgm:cxn modelId="{D6946D62-CC40-4F19-8B65-47FB0748E269}" type="presParOf" srcId="{73D78DA3-9038-4973-B758-FF2952BAC418}" destId="{5BDC9390-C7DB-42A3-BB4E-B52925AC85F5}" srcOrd="0" destOrd="0" presId="urn:microsoft.com/office/officeart/2008/layout/VerticalCurvedList"/>
    <dgm:cxn modelId="{3201BF4F-D458-4B06-B9EC-CD010753A3D8}" type="presParOf" srcId="{8B6CA729-0909-4B03-BBB7-2B8C472BE932}" destId="{FD594282-B26D-46E3-87E0-10BEBA329EC5}" srcOrd="7" destOrd="0" presId="urn:microsoft.com/office/officeart/2008/layout/VerticalCurvedList"/>
    <dgm:cxn modelId="{6E438588-90EA-4FE6-99A8-F42F81FC1EA6}" type="presParOf" srcId="{8B6CA729-0909-4B03-BBB7-2B8C472BE932}" destId="{309F2A05-F4EB-454D-8B9E-32B0D20C9EF0}" srcOrd="8" destOrd="0" presId="urn:microsoft.com/office/officeart/2008/layout/VerticalCurvedList"/>
    <dgm:cxn modelId="{723493CA-40F4-46EB-8F07-E9BAF26EB868}" type="presParOf" srcId="{309F2A05-F4EB-454D-8B9E-32B0D20C9EF0}" destId="{965803F7-6678-42EF-8289-594D2990FEA7}" srcOrd="0" destOrd="0" presId="urn:microsoft.com/office/officeart/2008/layout/VerticalCurvedList"/>
    <dgm:cxn modelId="{2393929E-5E70-4840-8832-8A7693807070}" type="presParOf" srcId="{8B6CA729-0909-4B03-BBB7-2B8C472BE932}" destId="{8488FE6F-7980-4054-85C8-C4C7217181FC}" srcOrd="9" destOrd="0" presId="urn:microsoft.com/office/officeart/2008/layout/VerticalCurvedList"/>
    <dgm:cxn modelId="{F2B89845-7A95-4642-8BEF-77D94C38E4FA}" type="presParOf" srcId="{8B6CA729-0909-4B03-BBB7-2B8C472BE932}" destId="{7143E2E2-90FA-4BBD-AE38-569F7D700606}" srcOrd="10" destOrd="0" presId="urn:microsoft.com/office/officeart/2008/layout/VerticalCurvedList"/>
    <dgm:cxn modelId="{7074A1C5-4171-4315-9026-D7E836513A59}" type="presParOf" srcId="{7143E2E2-90FA-4BBD-AE38-569F7D700606}" destId="{E02B3EE1-A907-4E5C-9C49-DC48B145151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DEE529-4F57-43A9-BDAA-9BB8902BD1A4}">
      <dsp:nvSpPr>
        <dsp:cNvPr id="0" name=""/>
        <dsp:cNvSpPr/>
      </dsp:nvSpPr>
      <dsp:spPr>
        <a:xfrm>
          <a:off x="-5101016" y="-781436"/>
          <a:ext cx="6074715" cy="6074715"/>
        </a:xfrm>
        <a:prstGeom prst="blockArc">
          <a:avLst>
            <a:gd name="adj1" fmla="val 18900000"/>
            <a:gd name="adj2" fmla="val 2700000"/>
            <a:gd name="adj3" fmla="val 356"/>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77CE771-3EBE-4C53-89D2-454A97215B7B}">
      <dsp:nvSpPr>
        <dsp:cNvPr id="0" name=""/>
        <dsp:cNvSpPr/>
      </dsp:nvSpPr>
      <dsp:spPr>
        <a:xfrm>
          <a:off x="509841" y="346870"/>
          <a:ext cx="10654686" cy="6941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0943" tIns="55880" rIns="55880" bIns="55880" numCol="1" spcCol="1270" anchor="ctr" anchorCtr="0">
          <a:noAutofit/>
        </a:bodyPr>
        <a:lstStyle/>
        <a:p>
          <a:pPr lvl="0" algn="l" defTabSz="977900">
            <a:lnSpc>
              <a:spcPct val="90000"/>
            </a:lnSpc>
            <a:spcBef>
              <a:spcPct val="0"/>
            </a:spcBef>
            <a:spcAft>
              <a:spcPct val="35000"/>
            </a:spcAft>
          </a:pPr>
          <a:r>
            <a:rPr lang="vi-VN" sz="2200" b="0" i="0" kern="1200" baseline="0"/>
            <a:t>Kỹ thuật: phải tiết kiệm năng lượng rõ rệt (≥10% hoặc thuộc loại đặc cách).</a:t>
          </a:r>
          <a:endParaRPr lang="vi-VN" sz="2200" kern="1200"/>
        </a:p>
      </dsp:txBody>
      <dsp:txXfrm>
        <a:off x="509841" y="346870"/>
        <a:ext cx="10654686" cy="694101"/>
      </dsp:txXfrm>
    </dsp:sp>
    <dsp:sp modelId="{B7BD2A4A-1508-4E76-A06B-0E1FB5D7087B}">
      <dsp:nvSpPr>
        <dsp:cNvPr id="0" name=""/>
        <dsp:cNvSpPr/>
      </dsp:nvSpPr>
      <dsp:spPr>
        <a:xfrm>
          <a:off x="76028" y="260107"/>
          <a:ext cx="867627" cy="86762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12E64C-9852-47AB-8D06-312F692FE637}">
      <dsp:nvSpPr>
        <dsp:cNvPr id="0" name=""/>
        <dsp:cNvSpPr/>
      </dsp:nvSpPr>
      <dsp:spPr>
        <a:xfrm>
          <a:off x="907786" y="1388203"/>
          <a:ext cx="10256741" cy="6941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0943" tIns="55880" rIns="55880" bIns="55880" numCol="1" spcCol="1270" anchor="ctr" anchorCtr="0">
          <a:noAutofit/>
        </a:bodyPr>
        <a:lstStyle/>
        <a:p>
          <a:pPr lvl="0" algn="l" defTabSz="977900">
            <a:lnSpc>
              <a:spcPct val="90000"/>
            </a:lnSpc>
            <a:spcBef>
              <a:spcPct val="0"/>
            </a:spcBef>
            <a:spcAft>
              <a:spcPct val="35000"/>
            </a:spcAft>
          </a:pPr>
          <a:r>
            <a:rPr lang="vi-VN" sz="2200" b="0" i="0" kern="1200" baseline="0" dirty="0"/>
            <a:t>Tài chính: dự án phải sinh lợi hợp lý (PBP ≤ 10 năm, IRR ≥ 10%).</a:t>
          </a:r>
          <a:endParaRPr lang="vi-VN" sz="2200" kern="1200" dirty="0"/>
        </a:p>
      </dsp:txBody>
      <dsp:txXfrm>
        <a:off x="907786" y="1388203"/>
        <a:ext cx="10256741" cy="694101"/>
      </dsp:txXfrm>
    </dsp:sp>
    <dsp:sp modelId="{6E8C33D5-4B85-4247-827B-C8490BC9C03F}">
      <dsp:nvSpPr>
        <dsp:cNvPr id="0" name=""/>
        <dsp:cNvSpPr/>
      </dsp:nvSpPr>
      <dsp:spPr>
        <a:xfrm>
          <a:off x="473972" y="1301440"/>
          <a:ext cx="867627" cy="86762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0990DD-7648-4EAD-9F4B-28B28480916E}">
      <dsp:nvSpPr>
        <dsp:cNvPr id="0" name=""/>
        <dsp:cNvSpPr/>
      </dsp:nvSpPr>
      <dsp:spPr>
        <a:xfrm>
          <a:off x="907786" y="2429536"/>
          <a:ext cx="10256741" cy="6941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0943" tIns="55880" rIns="55880" bIns="55880" numCol="1" spcCol="1270" anchor="ctr" anchorCtr="0">
          <a:noAutofit/>
        </a:bodyPr>
        <a:lstStyle/>
        <a:p>
          <a:pPr lvl="0" algn="l" defTabSz="977900">
            <a:lnSpc>
              <a:spcPct val="90000"/>
            </a:lnSpc>
            <a:spcBef>
              <a:spcPct val="0"/>
            </a:spcBef>
            <a:spcAft>
              <a:spcPct val="35000"/>
            </a:spcAft>
          </a:pPr>
          <a:r>
            <a:rPr lang="vi-VN" sz="2200" b="0" i="0" kern="1200" baseline="0" dirty="0"/>
            <a:t>Môi trường – xã hội: đáp ứng phê duyệt môi trường, sàng lọc an toàn.</a:t>
          </a:r>
          <a:endParaRPr lang="vi-VN" sz="2200" kern="1200" dirty="0"/>
        </a:p>
      </dsp:txBody>
      <dsp:txXfrm>
        <a:off x="907786" y="2429536"/>
        <a:ext cx="10256741" cy="694101"/>
      </dsp:txXfrm>
    </dsp:sp>
    <dsp:sp modelId="{6FB34C9E-2836-4B53-835E-A6B210E06725}">
      <dsp:nvSpPr>
        <dsp:cNvPr id="0" name=""/>
        <dsp:cNvSpPr/>
      </dsp:nvSpPr>
      <dsp:spPr>
        <a:xfrm>
          <a:off x="473972" y="2342773"/>
          <a:ext cx="867627" cy="86762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BB948F9-B8D2-463B-998C-ED1AC431DFDF}">
      <dsp:nvSpPr>
        <dsp:cNvPr id="0" name=""/>
        <dsp:cNvSpPr/>
      </dsp:nvSpPr>
      <dsp:spPr>
        <a:xfrm>
          <a:off x="509841" y="3470869"/>
          <a:ext cx="10654686" cy="6941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0943" tIns="55880" rIns="55880" bIns="55880" numCol="1" spcCol="1270" anchor="ctr" anchorCtr="0">
          <a:noAutofit/>
        </a:bodyPr>
        <a:lstStyle/>
        <a:p>
          <a:pPr lvl="0" algn="l" defTabSz="977900">
            <a:lnSpc>
              <a:spcPct val="90000"/>
            </a:lnSpc>
            <a:spcBef>
              <a:spcPct val="0"/>
            </a:spcBef>
            <a:spcAft>
              <a:spcPct val="35000"/>
            </a:spcAft>
          </a:pPr>
          <a:r>
            <a:rPr lang="vi-VN" sz="2200" b="0" i="0" kern="1200" baseline="0"/>
            <a:t>Loại hình đầu tư: chủ yếu là nâng cấp, thay thế, cải tạo thiết bị/hệ thống để tăng hiệu quả năng lượng.</a:t>
          </a:r>
          <a:endParaRPr lang="vi-VN" sz="2200" kern="1200"/>
        </a:p>
      </dsp:txBody>
      <dsp:txXfrm>
        <a:off x="509841" y="3470869"/>
        <a:ext cx="10654686" cy="694101"/>
      </dsp:txXfrm>
    </dsp:sp>
    <dsp:sp modelId="{4278FF40-D14E-4F5C-B2EE-ADECF92EDDEF}">
      <dsp:nvSpPr>
        <dsp:cNvPr id="0" name=""/>
        <dsp:cNvSpPr/>
      </dsp:nvSpPr>
      <dsp:spPr>
        <a:xfrm>
          <a:off x="76028" y="3384107"/>
          <a:ext cx="867627" cy="86762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06DE66-8EA8-49CC-B8F3-074AE2A5D581}">
      <dsp:nvSpPr>
        <dsp:cNvPr id="0" name=""/>
        <dsp:cNvSpPr/>
      </dsp:nvSpPr>
      <dsp:spPr>
        <a:xfrm>
          <a:off x="-4823570" y="-739257"/>
          <a:ext cx="5745130" cy="5745130"/>
        </a:xfrm>
        <a:prstGeom prst="blockArc">
          <a:avLst>
            <a:gd name="adj1" fmla="val 18900000"/>
            <a:gd name="adj2" fmla="val 2700000"/>
            <a:gd name="adj3" fmla="val 376"/>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2AC5A1-12B1-443A-9D12-BF53EBA8447C}">
      <dsp:nvSpPr>
        <dsp:cNvPr id="0" name=""/>
        <dsp:cNvSpPr/>
      </dsp:nvSpPr>
      <dsp:spPr>
        <a:xfrm>
          <a:off x="403261" y="266578"/>
          <a:ext cx="10332003" cy="5334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3464" tIns="63500" rIns="63500" bIns="63500" numCol="1" spcCol="1270" anchor="ctr" anchorCtr="0">
          <a:noAutofit/>
        </a:bodyPr>
        <a:lstStyle/>
        <a:p>
          <a:pPr lvl="0" algn="l" defTabSz="1111250">
            <a:lnSpc>
              <a:spcPct val="90000"/>
            </a:lnSpc>
            <a:spcBef>
              <a:spcPct val="0"/>
            </a:spcBef>
            <a:spcAft>
              <a:spcPct val="35000"/>
            </a:spcAft>
          </a:pPr>
          <a:r>
            <a:rPr lang="vi-VN" sz="2500" b="1" i="0" kern="1200"/>
            <a:t>Doanh nghiệp vay vốn: phân tích năng lực tài chính và quản trị.</a:t>
          </a:r>
          <a:endParaRPr lang="vi-VN" sz="2500" kern="1200"/>
        </a:p>
      </dsp:txBody>
      <dsp:txXfrm>
        <a:off x="403261" y="266578"/>
        <a:ext cx="10332003" cy="533497"/>
      </dsp:txXfrm>
    </dsp:sp>
    <dsp:sp modelId="{C1228564-E88B-4DAB-8F96-59B68074487D}">
      <dsp:nvSpPr>
        <dsp:cNvPr id="0" name=""/>
        <dsp:cNvSpPr/>
      </dsp:nvSpPr>
      <dsp:spPr>
        <a:xfrm>
          <a:off x="69825" y="199890"/>
          <a:ext cx="666871" cy="6668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BA3501-9AD9-49D5-90BF-339E4C0091D0}">
      <dsp:nvSpPr>
        <dsp:cNvPr id="0" name=""/>
        <dsp:cNvSpPr/>
      </dsp:nvSpPr>
      <dsp:spPr>
        <a:xfrm>
          <a:off x="785549" y="1066568"/>
          <a:ext cx="9949714" cy="5334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3464" tIns="63500" rIns="63500" bIns="63500" numCol="1" spcCol="1270" anchor="ctr" anchorCtr="0">
          <a:noAutofit/>
        </a:bodyPr>
        <a:lstStyle/>
        <a:p>
          <a:pPr lvl="0" algn="l" defTabSz="1111250">
            <a:lnSpc>
              <a:spcPct val="90000"/>
            </a:lnSpc>
            <a:spcBef>
              <a:spcPct val="0"/>
            </a:spcBef>
            <a:spcAft>
              <a:spcPct val="35000"/>
            </a:spcAft>
          </a:pPr>
          <a:r>
            <a:rPr lang="vi-VN" sz="2500" b="1" i="0" kern="1200"/>
            <a:t>Tiểu dự án: phân tích hiệu quả tài chính (IRR, PBP, dòng tiền).</a:t>
          </a:r>
          <a:endParaRPr lang="vi-VN" sz="2500" kern="1200"/>
        </a:p>
      </dsp:txBody>
      <dsp:txXfrm>
        <a:off x="785549" y="1066568"/>
        <a:ext cx="9949714" cy="533497"/>
      </dsp:txXfrm>
    </dsp:sp>
    <dsp:sp modelId="{E4EBF76B-0F29-4EB4-8D70-3C5293D72D86}">
      <dsp:nvSpPr>
        <dsp:cNvPr id="0" name=""/>
        <dsp:cNvSpPr/>
      </dsp:nvSpPr>
      <dsp:spPr>
        <a:xfrm>
          <a:off x="452113" y="999881"/>
          <a:ext cx="666871" cy="6668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4A8344-221B-40CE-A2BD-6F1F7847FBDA}">
      <dsp:nvSpPr>
        <dsp:cNvPr id="0" name=""/>
        <dsp:cNvSpPr/>
      </dsp:nvSpPr>
      <dsp:spPr>
        <a:xfrm>
          <a:off x="902881" y="1866558"/>
          <a:ext cx="9832382" cy="5334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3464" tIns="63500" rIns="63500" bIns="63500" numCol="1" spcCol="1270" anchor="ctr" anchorCtr="0">
          <a:noAutofit/>
        </a:bodyPr>
        <a:lstStyle/>
        <a:p>
          <a:pPr lvl="0" algn="l" defTabSz="1111250">
            <a:lnSpc>
              <a:spcPct val="90000"/>
            </a:lnSpc>
            <a:spcBef>
              <a:spcPct val="0"/>
            </a:spcBef>
            <a:spcAft>
              <a:spcPct val="35000"/>
            </a:spcAft>
          </a:pPr>
          <a:r>
            <a:rPr lang="vi-VN" sz="2500" b="1" i="0" kern="1200"/>
            <a:t>Chi phí &amp; vốn: kế hoạch tài trợ và khả năng trả nợ.</a:t>
          </a:r>
          <a:endParaRPr lang="vi-VN" sz="2500" kern="1200"/>
        </a:p>
      </dsp:txBody>
      <dsp:txXfrm>
        <a:off x="902881" y="1866558"/>
        <a:ext cx="9832382" cy="533497"/>
      </dsp:txXfrm>
    </dsp:sp>
    <dsp:sp modelId="{5BDC9390-C7DB-42A3-BB4E-B52925AC85F5}">
      <dsp:nvSpPr>
        <dsp:cNvPr id="0" name=""/>
        <dsp:cNvSpPr/>
      </dsp:nvSpPr>
      <dsp:spPr>
        <a:xfrm>
          <a:off x="569445" y="1799871"/>
          <a:ext cx="666871" cy="6668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D594282-B26D-46E3-87E0-10BEBA329EC5}">
      <dsp:nvSpPr>
        <dsp:cNvPr id="0" name=""/>
        <dsp:cNvSpPr/>
      </dsp:nvSpPr>
      <dsp:spPr>
        <a:xfrm>
          <a:off x="785549" y="2666549"/>
          <a:ext cx="9949714" cy="5334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3464" tIns="63500" rIns="63500" bIns="63500" numCol="1" spcCol="1270" anchor="ctr" anchorCtr="0">
          <a:noAutofit/>
        </a:bodyPr>
        <a:lstStyle/>
        <a:p>
          <a:pPr lvl="0" algn="l" defTabSz="1111250">
            <a:lnSpc>
              <a:spcPct val="90000"/>
            </a:lnSpc>
            <a:spcBef>
              <a:spcPct val="0"/>
            </a:spcBef>
            <a:spcAft>
              <a:spcPct val="35000"/>
            </a:spcAft>
          </a:pPr>
          <a:r>
            <a:rPr lang="vi-VN" sz="2500" b="1" i="0" kern="1200"/>
            <a:t>Đảm bảo: thế chấp/bảo lãnh, hợp đồng (đặc biệt với ESCO).</a:t>
          </a:r>
          <a:endParaRPr lang="vi-VN" sz="2500" kern="1200"/>
        </a:p>
      </dsp:txBody>
      <dsp:txXfrm>
        <a:off x="785549" y="2666549"/>
        <a:ext cx="9949714" cy="533497"/>
      </dsp:txXfrm>
    </dsp:sp>
    <dsp:sp modelId="{965803F7-6678-42EF-8289-594D2990FEA7}">
      <dsp:nvSpPr>
        <dsp:cNvPr id="0" name=""/>
        <dsp:cNvSpPr/>
      </dsp:nvSpPr>
      <dsp:spPr>
        <a:xfrm>
          <a:off x="452113" y="2599861"/>
          <a:ext cx="666871" cy="6668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88FE6F-7980-4054-85C8-C4C7217181FC}">
      <dsp:nvSpPr>
        <dsp:cNvPr id="0" name=""/>
        <dsp:cNvSpPr/>
      </dsp:nvSpPr>
      <dsp:spPr>
        <a:xfrm>
          <a:off x="403261" y="3466539"/>
          <a:ext cx="10332003" cy="5334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3464" tIns="63500" rIns="63500" bIns="63500" numCol="1" spcCol="1270" anchor="ctr" anchorCtr="0">
          <a:noAutofit/>
        </a:bodyPr>
        <a:lstStyle/>
        <a:p>
          <a:pPr lvl="0" algn="l" defTabSz="1111250">
            <a:lnSpc>
              <a:spcPct val="90000"/>
            </a:lnSpc>
            <a:spcBef>
              <a:spcPct val="0"/>
            </a:spcBef>
            <a:spcAft>
              <a:spcPct val="35000"/>
            </a:spcAft>
          </a:pPr>
          <a:r>
            <a:rPr lang="vi-VN" sz="2500" b="1" i="0" kern="1200"/>
            <a:t>Môi trường – xã hội: phê duyệt và sàng lọc E&amp;S.</a:t>
          </a:r>
          <a:endParaRPr lang="vi-VN" sz="2500" kern="1200"/>
        </a:p>
      </dsp:txBody>
      <dsp:txXfrm>
        <a:off x="403261" y="3466539"/>
        <a:ext cx="10332003" cy="533497"/>
      </dsp:txXfrm>
    </dsp:sp>
    <dsp:sp modelId="{E02B3EE1-A907-4E5C-9C49-DC48B145151B}">
      <dsp:nvSpPr>
        <dsp:cNvPr id="0" name=""/>
        <dsp:cNvSpPr/>
      </dsp:nvSpPr>
      <dsp:spPr>
        <a:xfrm>
          <a:off x="69825" y="3399852"/>
          <a:ext cx="666871" cy="6668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58" tIns="46580" rIns="93158" bIns="46580" rtlCol="0"/>
          <a:lstStyle>
            <a:lvl1pPr algn="l">
              <a:defRPr sz="13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58" tIns="46580" rIns="93158" bIns="46580" rtlCol="0"/>
          <a:lstStyle>
            <a:lvl1pPr algn="r">
              <a:defRPr sz="1300"/>
            </a:lvl1pPr>
          </a:lstStyle>
          <a:p>
            <a:fld id="{3AA17DAD-3459-491B-930E-5A1A0C44ADBB}" type="datetimeFigureOut">
              <a:rPr lang="en-US" smtClean="0"/>
              <a:t>24/12/2025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58" tIns="46580" rIns="93158" bIns="46580"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58" tIns="46580" rIns="93158" bIns="4658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6433"/>
          </a:xfrm>
          <a:prstGeom prst="rect">
            <a:avLst/>
          </a:prstGeom>
        </p:spPr>
        <p:txBody>
          <a:bodyPr vert="horz" lIns="93158" tIns="46580" rIns="93158" bIns="46580" rtlCol="0" anchor="b"/>
          <a:lstStyle>
            <a:lvl1pPr algn="l">
              <a:defRPr sz="1300"/>
            </a:lvl1pPr>
          </a:lstStyle>
          <a:p>
            <a:endParaRPr lang="en-US"/>
          </a:p>
        </p:txBody>
      </p:sp>
      <p:sp>
        <p:nvSpPr>
          <p:cNvPr id="7" name="Slide Number Placeholder 6"/>
          <p:cNvSpPr>
            <a:spLocks noGrp="1"/>
          </p:cNvSpPr>
          <p:nvPr>
            <p:ph type="sldNum" sz="quarter" idx="5"/>
          </p:nvPr>
        </p:nvSpPr>
        <p:spPr>
          <a:xfrm>
            <a:off x="3970938" y="8829968"/>
            <a:ext cx="3037840" cy="466433"/>
          </a:xfrm>
          <a:prstGeom prst="rect">
            <a:avLst/>
          </a:prstGeom>
        </p:spPr>
        <p:txBody>
          <a:bodyPr vert="horz" lIns="93158" tIns="46580" rIns="93158" bIns="46580" rtlCol="0" anchor="b"/>
          <a:lstStyle>
            <a:lvl1pPr algn="r">
              <a:defRPr sz="1300"/>
            </a:lvl1pPr>
          </a:lstStyle>
          <a:p>
            <a:fld id="{2E649BE4-A10B-4095-A5AF-88ED20E442CC}" type="slidenum">
              <a:rPr lang="en-US" smtClean="0"/>
              <a:t>‹#›</a:t>
            </a:fld>
            <a:endParaRPr lang="en-US"/>
          </a:p>
        </p:txBody>
      </p:sp>
    </p:spTree>
    <p:extLst>
      <p:ext uri="{BB962C8B-B14F-4D97-AF65-F5344CB8AC3E}">
        <p14:creationId xmlns:p14="http://schemas.microsoft.com/office/powerpoint/2010/main" val="3275814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google.com/search?sca_esv=5313b28d1cddbe97&amp;cs=1&amp;sxsrf=AE3TifO5lakjs4RZes-2-veo3bE27FsFQg:1759134050314&amp;q=Vietnam+Scaling+up+Energy+Efficiency+for+Industrial+Enterprises+Project&amp;sa=X&amp;ved=2ahUKEwj5q5eBxf2PAxVFkq8BHT2VGf8QxccNegQIAhAC&amp;mstk=AUtExfBXvKgTsz7GfRhaut3VqX_IHnwu_hswli-F5ZtagNtsKj5VqazgqFtDaoSFZ-vFUCBEcTIGrGGQm9Q1P7NSKHJTdzOakBMLC0TY0IHTq9cwa997x6Z0kfHcSbMY6qgAO_XZePG2SGpUdjpJiYIALQmkbsqNPhsR22SDzVOU9gXF9Io&amp;csui=3"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a:t>
            </a:fld>
            <a:endParaRPr lang="en-US"/>
          </a:p>
        </p:txBody>
      </p:sp>
    </p:spTree>
    <p:extLst>
      <p:ext uri="{BB962C8B-B14F-4D97-AF65-F5344CB8AC3E}">
        <p14:creationId xmlns:p14="http://schemas.microsoft.com/office/powerpoint/2010/main" val="1312405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10</a:t>
            </a:fld>
            <a:endParaRPr lang="en-US"/>
          </a:p>
        </p:txBody>
      </p:sp>
    </p:spTree>
    <p:extLst>
      <p:ext uri="{BB962C8B-B14F-4D97-AF65-F5344CB8AC3E}">
        <p14:creationId xmlns:p14="http://schemas.microsoft.com/office/powerpoint/2010/main" val="1546379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11</a:t>
            </a:fld>
            <a:endParaRPr lang="en-US"/>
          </a:p>
        </p:txBody>
      </p:sp>
    </p:spTree>
    <p:extLst>
      <p:ext uri="{BB962C8B-B14F-4D97-AF65-F5344CB8AC3E}">
        <p14:creationId xmlns:p14="http://schemas.microsoft.com/office/powerpoint/2010/main" val="2446957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12</a:t>
            </a:fld>
            <a:endParaRPr lang="en-US"/>
          </a:p>
        </p:txBody>
      </p:sp>
    </p:spTree>
    <p:extLst>
      <p:ext uri="{BB962C8B-B14F-4D97-AF65-F5344CB8AC3E}">
        <p14:creationId xmlns:p14="http://schemas.microsoft.com/office/powerpoint/2010/main" val="2713071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13</a:t>
            </a:fld>
            <a:endParaRPr lang="en-US"/>
          </a:p>
        </p:txBody>
      </p:sp>
    </p:spTree>
    <p:extLst>
      <p:ext uri="{BB962C8B-B14F-4D97-AF65-F5344CB8AC3E}">
        <p14:creationId xmlns:p14="http://schemas.microsoft.com/office/powerpoint/2010/main" val="7075865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14</a:t>
            </a:fld>
            <a:endParaRPr lang="en-US"/>
          </a:p>
        </p:txBody>
      </p:sp>
    </p:spTree>
    <p:extLst>
      <p:ext uri="{BB962C8B-B14F-4D97-AF65-F5344CB8AC3E}">
        <p14:creationId xmlns:p14="http://schemas.microsoft.com/office/powerpoint/2010/main" val="320323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15</a:t>
            </a:fld>
            <a:endParaRPr lang="en-US"/>
          </a:p>
        </p:txBody>
      </p:sp>
    </p:spTree>
    <p:extLst>
      <p:ext uri="{BB962C8B-B14F-4D97-AF65-F5344CB8AC3E}">
        <p14:creationId xmlns:p14="http://schemas.microsoft.com/office/powerpoint/2010/main" val="788296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16</a:t>
            </a:fld>
            <a:endParaRPr lang="en-US"/>
          </a:p>
        </p:txBody>
      </p:sp>
    </p:spTree>
    <p:extLst>
      <p:ext uri="{BB962C8B-B14F-4D97-AF65-F5344CB8AC3E}">
        <p14:creationId xmlns:p14="http://schemas.microsoft.com/office/powerpoint/2010/main" val="3677562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17</a:t>
            </a:fld>
            <a:endParaRPr lang="en-US"/>
          </a:p>
        </p:txBody>
      </p:sp>
    </p:spTree>
    <p:extLst>
      <p:ext uri="{BB962C8B-B14F-4D97-AF65-F5344CB8AC3E}">
        <p14:creationId xmlns:p14="http://schemas.microsoft.com/office/powerpoint/2010/main" val="1065733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18</a:t>
            </a:fld>
            <a:endParaRPr lang="en-US"/>
          </a:p>
        </p:txBody>
      </p:sp>
    </p:spTree>
    <p:extLst>
      <p:ext uri="{BB962C8B-B14F-4D97-AF65-F5344CB8AC3E}">
        <p14:creationId xmlns:p14="http://schemas.microsoft.com/office/powerpoint/2010/main" val="2127038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vi-VN" b="1" dirty="0"/>
              <a:t>Tài chính</a:t>
            </a:r>
            <a:r>
              <a:rPr lang="vi-VN" dirty="0"/>
              <a:t>: Khấu hao = “lá chắn thuế” giúp giảm thuế phải nộp, nên có ảnh hưởng gián tiếp đến dòng tiền.</a:t>
            </a:r>
          </a:p>
          <a:p>
            <a:pPr>
              <a:buFont typeface="Arial" panose="020B0604020202020204" pitchFamily="34" charset="0"/>
              <a:buChar char="•"/>
            </a:pPr>
            <a:r>
              <a:rPr lang="vi-VN" b="1" dirty="0"/>
              <a:t>Kinh tế</a:t>
            </a:r>
            <a:r>
              <a:rPr lang="vi-VN" dirty="0"/>
              <a:t>: Khấu hao không phản ánh chi phí xã hội thực, nên </a:t>
            </a:r>
            <a:r>
              <a:rPr lang="vi-VN" b="1" dirty="0"/>
              <a:t>loại bỏ</a:t>
            </a:r>
            <a:r>
              <a:rPr lang="vi-VN" dirty="0"/>
              <a:t> trong phân tích.</a:t>
            </a:r>
          </a:p>
        </p:txBody>
      </p:sp>
      <p:sp>
        <p:nvSpPr>
          <p:cNvPr id="4" name="Slide Number Placeholder 3"/>
          <p:cNvSpPr>
            <a:spLocks noGrp="1"/>
          </p:cNvSpPr>
          <p:nvPr>
            <p:ph type="sldNum" sz="quarter" idx="5"/>
          </p:nvPr>
        </p:nvSpPr>
        <p:spPr/>
        <p:txBody>
          <a:bodyPr/>
          <a:lstStyle/>
          <a:p>
            <a:fld id="{2E649BE4-A10B-4095-A5AF-88ED20E442CC}" type="slidenum">
              <a:rPr lang="en-US" smtClean="0"/>
              <a:t>19</a:t>
            </a:fld>
            <a:endParaRPr lang="en-US"/>
          </a:p>
        </p:txBody>
      </p:sp>
    </p:spTree>
    <p:extLst>
      <p:ext uri="{BB962C8B-B14F-4D97-AF65-F5344CB8AC3E}">
        <p14:creationId xmlns:p14="http://schemas.microsoft.com/office/powerpoint/2010/main" val="2086919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a:t>
            </a:fld>
            <a:endParaRPr lang="en-US"/>
          </a:p>
        </p:txBody>
      </p:sp>
    </p:spTree>
    <p:extLst>
      <p:ext uri="{BB962C8B-B14F-4D97-AF65-F5344CB8AC3E}">
        <p14:creationId xmlns:p14="http://schemas.microsoft.com/office/powerpoint/2010/main" val="31895662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20</a:t>
            </a:fld>
            <a:endParaRPr lang="en-US"/>
          </a:p>
        </p:txBody>
      </p:sp>
    </p:spTree>
    <p:extLst>
      <p:ext uri="{BB962C8B-B14F-4D97-AF65-F5344CB8AC3E}">
        <p14:creationId xmlns:p14="http://schemas.microsoft.com/office/powerpoint/2010/main" val="2272690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21</a:t>
            </a:fld>
            <a:endParaRPr lang="en-US"/>
          </a:p>
        </p:txBody>
      </p:sp>
    </p:spTree>
    <p:extLst>
      <p:ext uri="{BB962C8B-B14F-4D97-AF65-F5344CB8AC3E}">
        <p14:creationId xmlns:p14="http://schemas.microsoft.com/office/powerpoint/2010/main" val="1920064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22</a:t>
            </a:fld>
            <a:endParaRPr lang="en-US"/>
          </a:p>
        </p:txBody>
      </p:sp>
    </p:spTree>
    <p:extLst>
      <p:ext uri="{BB962C8B-B14F-4D97-AF65-F5344CB8AC3E}">
        <p14:creationId xmlns:p14="http://schemas.microsoft.com/office/powerpoint/2010/main" val="3664608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23</a:t>
            </a:fld>
            <a:endParaRPr lang="en-US"/>
          </a:p>
        </p:txBody>
      </p:sp>
    </p:spTree>
    <p:extLst>
      <p:ext uri="{BB962C8B-B14F-4D97-AF65-F5344CB8AC3E}">
        <p14:creationId xmlns:p14="http://schemas.microsoft.com/office/powerpoint/2010/main" val="1842229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Công thức Ramsey giúp lượng hóa </a:t>
            </a:r>
            <a:r>
              <a:rPr lang="vi-VN" b="1" dirty="0"/>
              <a:t>chi phí cơ hội tiêu dùng trong thời gian</a:t>
            </a:r>
            <a:r>
              <a:rPr lang="vi-VN" dirty="0"/>
              <a:t> theo tốc độ tăng trưởng và mức ưu tiên hiện tại của xã hội.</a:t>
            </a:r>
          </a:p>
        </p:txBody>
      </p:sp>
      <p:sp>
        <p:nvSpPr>
          <p:cNvPr id="4" name="Slide Number Placeholder 3"/>
          <p:cNvSpPr>
            <a:spLocks noGrp="1"/>
          </p:cNvSpPr>
          <p:nvPr>
            <p:ph type="sldNum" sz="quarter" idx="5"/>
          </p:nvPr>
        </p:nvSpPr>
        <p:spPr/>
        <p:txBody>
          <a:bodyPr/>
          <a:lstStyle/>
          <a:p>
            <a:fld id="{2E649BE4-A10B-4095-A5AF-88ED20E442CC}" type="slidenum">
              <a:rPr lang="en-US" smtClean="0"/>
              <a:t>24</a:t>
            </a:fld>
            <a:endParaRPr lang="en-US"/>
          </a:p>
        </p:txBody>
      </p:sp>
    </p:spTree>
    <p:extLst>
      <p:ext uri="{BB962C8B-B14F-4D97-AF65-F5344CB8AC3E}">
        <p14:creationId xmlns:p14="http://schemas.microsoft.com/office/powerpoint/2010/main" val="34124902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Hệ số chiết khấu trong phân tích kinh tế thường được </a:t>
            </a:r>
            <a:r>
              <a:rPr lang="vi-VN" b="1" dirty="0"/>
              <a:t>gắn với tốc độ tăng trưởng kinh tế</a:t>
            </a:r>
            <a:r>
              <a:rPr lang="vi-VN" dirty="0"/>
              <a:t>, đảm bảo dự án chỉ được chấp nhận khi lợi ích vượt chi phí cơ hội xã hội</a:t>
            </a:r>
          </a:p>
        </p:txBody>
      </p:sp>
      <p:sp>
        <p:nvSpPr>
          <p:cNvPr id="4" name="Slide Number Placeholder 3"/>
          <p:cNvSpPr>
            <a:spLocks noGrp="1"/>
          </p:cNvSpPr>
          <p:nvPr>
            <p:ph type="sldNum" sz="quarter" idx="5"/>
          </p:nvPr>
        </p:nvSpPr>
        <p:spPr/>
        <p:txBody>
          <a:bodyPr/>
          <a:lstStyle/>
          <a:p>
            <a:fld id="{2E649BE4-A10B-4095-A5AF-88ED20E442CC}" type="slidenum">
              <a:rPr lang="en-US" smtClean="0"/>
              <a:t>25</a:t>
            </a:fld>
            <a:endParaRPr lang="en-US"/>
          </a:p>
        </p:txBody>
      </p:sp>
    </p:spTree>
    <p:extLst>
      <p:ext uri="{BB962C8B-B14F-4D97-AF65-F5344CB8AC3E}">
        <p14:creationId xmlns:p14="http://schemas.microsoft.com/office/powerpoint/2010/main" val="1490419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26</a:t>
            </a:fld>
            <a:endParaRPr lang="en-US"/>
          </a:p>
        </p:txBody>
      </p:sp>
    </p:spTree>
    <p:extLst>
      <p:ext uri="{BB962C8B-B14F-4D97-AF65-F5344CB8AC3E}">
        <p14:creationId xmlns:p14="http://schemas.microsoft.com/office/powerpoint/2010/main" val="27139872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27</a:t>
            </a:fld>
            <a:endParaRPr lang="en-US"/>
          </a:p>
        </p:txBody>
      </p:sp>
    </p:spTree>
    <p:extLst>
      <p:ext uri="{BB962C8B-B14F-4D97-AF65-F5344CB8AC3E}">
        <p14:creationId xmlns:p14="http://schemas.microsoft.com/office/powerpoint/2010/main" val="325052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28</a:t>
            </a:fld>
            <a:endParaRPr lang="en-US"/>
          </a:p>
        </p:txBody>
      </p:sp>
    </p:spTree>
    <p:extLst>
      <p:ext uri="{BB962C8B-B14F-4D97-AF65-F5344CB8AC3E}">
        <p14:creationId xmlns:p14="http://schemas.microsoft.com/office/powerpoint/2010/main" val="33242814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0" i="0" dirty="0">
                <a:solidFill>
                  <a:srgbClr val="EEF0FF"/>
                </a:solidFill>
                <a:effectLst/>
                <a:latin typeface="Google Sans"/>
              </a:rPr>
              <a:t>VSUEE: </a:t>
            </a:r>
            <a:r>
              <a:rPr lang="vi-VN" dirty="0"/>
              <a:t>Dự án Thúc đẩy tiết kiệm năng lượng trong các ngành Công nghiệp Việt Nam</a:t>
            </a:r>
            <a:r>
              <a:rPr lang="vi-VN" b="0" i="0" dirty="0">
                <a:solidFill>
                  <a:srgbClr val="EEF0FF"/>
                </a:solidFill>
                <a:effectLst/>
                <a:latin typeface="Google Sans"/>
              </a:rPr>
              <a:t> (</a:t>
            </a:r>
            <a:r>
              <a:rPr lang="vi-VN" b="0" i="0" dirty="0">
                <a:solidFill>
                  <a:srgbClr val="EEF0FF"/>
                </a:solidFill>
                <a:effectLst/>
                <a:latin typeface="Google Sans"/>
                <a:hlinkClick r:id="rId3"/>
              </a:rPr>
              <a:t>Vietnam Scaling up Energy Efficiency for Industrial Enterprises Project</a:t>
            </a:r>
            <a:r>
              <a:rPr lang="vi-VN" b="0" i="0" dirty="0">
                <a:solidFill>
                  <a:srgbClr val="EEF0FF"/>
                </a:solidFill>
                <a:effectLst/>
                <a:latin typeface="Google Sans"/>
              </a:rPr>
              <a:t>), một dự án do Quỹ Khí hậu Xanh tài trợ và ủy thác qua Ngân hàng Thế giới (World Bank), với Bộ Công Thương là cơ quan chủ quản</a:t>
            </a:r>
            <a:endParaRPr lang="vi-VN" dirty="0"/>
          </a:p>
        </p:txBody>
      </p:sp>
      <p:sp>
        <p:nvSpPr>
          <p:cNvPr id="4" name="Slide Number Placeholder 3"/>
          <p:cNvSpPr>
            <a:spLocks noGrp="1"/>
          </p:cNvSpPr>
          <p:nvPr>
            <p:ph type="sldNum" sz="quarter" idx="5"/>
          </p:nvPr>
        </p:nvSpPr>
        <p:spPr/>
        <p:txBody>
          <a:bodyPr/>
          <a:lstStyle/>
          <a:p>
            <a:fld id="{2E649BE4-A10B-4095-A5AF-88ED20E442CC}" type="slidenum">
              <a:rPr lang="en-US" smtClean="0"/>
              <a:t>29</a:t>
            </a:fld>
            <a:endParaRPr lang="en-US"/>
          </a:p>
        </p:txBody>
      </p:sp>
    </p:spTree>
    <p:extLst>
      <p:ext uri="{BB962C8B-B14F-4D97-AF65-F5344CB8AC3E}">
        <p14:creationId xmlns:p14="http://schemas.microsoft.com/office/powerpoint/2010/main" val="1531365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a:t>
            </a:fld>
            <a:endParaRPr lang="en-US"/>
          </a:p>
        </p:txBody>
      </p:sp>
    </p:spTree>
    <p:extLst>
      <p:ext uri="{BB962C8B-B14F-4D97-AF65-F5344CB8AC3E}">
        <p14:creationId xmlns:p14="http://schemas.microsoft.com/office/powerpoint/2010/main" val="3495938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30</a:t>
            </a:fld>
            <a:endParaRPr lang="en-US"/>
          </a:p>
        </p:txBody>
      </p:sp>
    </p:spTree>
    <p:extLst>
      <p:ext uri="{BB962C8B-B14F-4D97-AF65-F5344CB8AC3E}">
        <p14:creationId xmlns:p14="http://schemas.microsoft.com/office/powerpoint/2010/main" val="11599733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31</a:t>
            </a:fld>
            <a:endParaRPr lang="en-US"/>
          </a:p>
        </p:txBody>
      </p:sp>
    </p:spTree>
    <p:extLst>
      <p:ext uri="{BB962C8B-B14F-4D97-AF65-F5344CB8AC3E}">
        <p14:creationId xmlns:p14="http://schemas.microsoft.com/office/powerpoint/2010/main" val="7154525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32</a:t>
            </a:fld>
            <a:endParaRPr lang="en-US"/>
          </a:p>
        </p:txBody>
      </p:sp>
    </p:spTree>
    <p:extLst>
      <p:ext uri="{BB962C8B-B14F-4D97-AF65-F5344CB8AC3E}">
        <p14:creationId xmlns:p14="http://schemas.microsoft.com/office/powerpoint/2010/main" val="303642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33</a:t>
            </a:fld>
            <a:endParaRPr lang="en-US"/>
          </a:p>
        </p:txBody>
      </p:sp>
    </p:spTree>
    <p:extLst>
      <p:ext uri="{BB962C8B-B14F-4D97-AF65-F5344CB8AC3E}">
        <p14:creationId xmlns:p14="http://schemas.microsoft.com/office/powerpoint/2010/main" val="9966049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34</a:t>
            </a:fld>
            <a:endParaRPr lang="en-US"/>
          </a:p>
        </p:txBody>
      </p:sp>
    </p:spTree>
    <p:extLst>
      <p:ext uri="{BB962C8B-B14F-4D97-AF65-F5344CB8AC3E}">
        <p14:creationId xmlns:p14="http://schemas.microsoft.com/office/powerpoint/2010/main" val="26823885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35</a:t>
            </a:fld>
            <a:endParaRPr lang="en-US"/>
          </a:p>
        </p:txBody>
      </p:sp>
    </p:spTree>
    <p:extLst>
      <p:ext uri="{BB962C8B-B14F-4D97-AF65-F5344CB8AC3E}">
        <p14:creationId xmlns:p14="http://schemas.microsoft.com/office/powerpoint/2010/main" val="24785022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36</a:t>
            </a:fld>
            <a:endParaRPr lang="en-US"/>
          </a:p>
        </p:txBody>
      </p:sp>
    </p:spTree>
    <p:extLst>
      <p:ext uri="{BB962C8B-B14F-4D97-AF65-F5344CB8AC3E}">
        <p14:creationId xmlns:p14="http://schemas.microsoft.com/office/powerpoint/2010/main" val="1517624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37</a:t>
            </a:fld>
            <a:endParaRPr lang="en-US"/>
          </a:p>
        </p:txBody>
      </p:sp>
    </p:spTree>
    <p:extLst>
      <p:ext uri="{BB962C8B-B14F-4D97-AF65-F5344CB8AC3E}">
        <p14:creationId xmlns:p14="http://schemas.microsoft.com/office/powerpoint/2010/main" val="23234625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38</a:t>
            </a:fld>
            <a:endParaRPr lang="en-US"/>
          </a:p>
        </p:txBody>
      </p:sp>
    </p:spTree>
    <p:extLst>
      <p:ext uri="{BB962C8B-B14F-4D97-AF65-F5344CB8AC3E}">
        <p14:creationId xmlns:p14="http://schemas.microsoft.com/office/powerpoint/2010/main" val="15132574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39</a:t>
            </a:fld>
            <a:endParaRPr lang="en-US"/>
          </a:p>
        </p:txBody>
      </p:sp>
    </p:spTree>
    <p:extLst>
      <p:ext uri="{BB962C8B-B14F-4D97-AF65-F5344CB8AC3E}">
        <p14:creationId xmlns:p14="http://schemas.microsoft.com/office/powerpoint/2010/main" val="3753601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a:t>
            </a:fld>
            <a:endParaRPr lang="en-US"/>
          </a:p>
        </p:txBody>
      </p:sp>
    </p:spTree>
    <p:extLst>
      <p:ext uri="{BB962C8B-B14F-4D97-AF65-F5344CB8AC3E}">
        <p14:creationId xmlns:p14="http://schemas.microsoft.com/office/powerpoint/2010/main" val="42314529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40</a:t>
            </a:fld>
            <a:endParaRPr lang="en-US"/>
          </a:p>
        </p:txBody>
      </p:sp>
    </p:spTree>
    <p:extLst>
      <p:ext uri="{BB962C8B-B14F-4D97-AF65-F5344CB8AC3E}">
        <p14:creationId xmlns:p14="http://schemas.microsoft.com/office/powerpoint/2010/main" val="3120164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Payback Period (PBP)</a:t>
            </a:r>
          </a:p>
          <a:p>
            <a:r>
              <a:rPr lang="vi-VN" dirty="0"/>
              <a:t>DPP = Discounted Payback Period (hoàn vốn có chiết khấu)</a:t>
            </a:r>
          </a:p>
        </p:txBody>
      </p:sp>
      <p:sp>
        <p:nvSpPr>
          <p:cNvPr id="4" name="Slide Number Placeholder 3"/>
          <p:cNvSpPr>
            <a:spLocks noGrp="1"/>
          </p:cNvSpPr>
          <p:nvPr>
            <p:ph type="sldNum" sz="quarter" idx="5"/>
          </p:nvPr>
        </p:nvSpPr>
        <p:spPr/>
        <p:txBody>
          <a:bodyPr/>
          <a:lstStyle/>
          <a:p>
            <a:fld id="{2E649BE4-A10B-4095-A5AF-88ED20E442CC}" type="slidenum">
              <a:rPr lang="en-US" smtClean="0"/>
              <a:t>41</a:t>
            </a:fld>
            <a:endParaRPr lang="en-US"/>
          </a:p>
        </p:txBody>
      </p:sp>
    </p:spTree>
    <p:extLst>
      <p:ext uri="{BB962C8B-B14F-4D97-AF65-F5344CB8AC3E}">
        <p14:creationId xmlns:p14="http://schemas.microsoft.com/office/powerpoint/2010/main" val="11623372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42</a:t>
            </a:fld>
            <a:endParaRPr lang="en-US"/>
          </a:p>
        </p:txBody>
      </p:sp>
    </p:spTree>
    <p:extLst>
      <p:ext uri="{BB962C8B-B14F-4D97-AF65-F5344CB8AC3E}">
        <p14:creationId xmlns:p14="http://schemas.microsoft.com/office/powerpoint/2010/main" val="2400549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43</a:t>
            </a:fld>
            <a:endParaRPr lang="en-US"/>
          </a:p>
        </p:txBody>
      </p:sp>
    </p:spTree>
    <p:extLst>
      <p:ext uri="{BB962C8B-B14F-4D97-AF65-F5344CB8AC3E}">
        <p14:creationId xmlns:p14="http://schemas.microsoft.com/office/powerpoint/2010/main" val="18880402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44</a:t>
            </a:fld>
            <a:endParaRPr lang="en-US"/>
          </a:p>
        </p:txBody>
      </p:sp>
    </p:spTree>
    <p:extLst>
      <p:ext uri="{BB962C8B-B14F-4D97-AF65-F5344CB8AC3E}">
        <p14:creationId xmlns:p14="http://schemas.microsoft.com/office/powerpoint/2010/main" val="27373600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07567" indent="-174671">
              <a:buFont typeface="Arial" panose="020B0604020202020204" pitchFamily="34" charset="0"/>
              <a:buChar char="•"/>
            </a:pPr>
            <a:r>
              <a:rPr lang="vi-VN" sz="1300" b="1">
                <a:solidFill>
                  <a:schemeClr val="dk1"/>
                </a:solidFill>
                <a:latin typeface="Calibri"/>
                <a:ea typeface="Calibri"/>
                <a:cs typeface="Calibri"/>
                <a:sym typeface="Calibri"/>
              </a:rPr>
              <a:t>Chi tiết về chi phí tiểu dự án theo hợp phần</a:t>
            </a:r>
            <a:r>
              <a:rPr lang="en-US" sz="1300" b="1">
                <a:solidFill>
                  <a:schemeClr val="dk1"/>
                </a:solidFill>
                <a:ea typeface="Calibri"/>
                <a:cs typeface="Calibri"/>
                <a:sym typeface="Calibri"/>
              </a:rPr>
              <a:t>:</a:t>
            </a:r>
            <a:r>
              <a:rPr lang="vi-VN" sz="1300">
                <a:solidFill>
                  <a:schemeClr val="dk1"/>
                </a:solidFill>
                <a:latin typeface="Calibri"/>
                <a:ea typeface="Calibri"/>
                <a:cs typeface="Calibri"/>
                <a:sym typeface="Calibri"/>
              </a:rPr>
              <a:t> cùng với chi tiết chi phí bằng ngoại tệ và Việt Nam đồng theo các yêu cầu phù hợp về giá cả, dự phòng vật lý, vốn lưu động gia tăng và chi phí lãi vay trong quá trình xây dựng;</a:t>
            </a:r>
            <a:endParaRPr lang="en-US">
              <a:solidFill>
                <a:schemeClr val="dk1"/>
              </a:solidFill>
              <a:ea typeface="Calibri"/>
              <a:cs typeface="Calibri"/>
              <a:sym typeface="Calibri"/>
            </a:endParaRPr>
          </a:p>
          <a:p>
            <a:pPr marL="407567" indent="-174671">
              <a:buFont typeface="Arial" panose="020B0604020202020204" pitchFamily="34" charset="0"/>
              <a:buChar char="•"/>
            </a:pPr>
            <a:r>
              <a:rPr lang="vi-VN" sz="1300" b="1">
                <a:solidFill>
                  <a:schemeClr val="dk1"/>
                </a:solidFill>
                <a:latin typeface="Calibri"/>
                <a:ea typeface="Calibri"/>
                <a:cs typeface="Calibri"/>
                <a:sym typeface="Calibri"/>
              </a:rPr>
              <a:t>Các cơ sở và giả định dự toán</a:t>
            </a:r>
            <a:r>
              <a:rPr lang="en-US" sz="1300">
                <a:solidFill>
                  <a:schemeClr val="dk1"/>
                </a:solidFill>
                <a:ea typeface="Calibri"/>
                <a:cs typeface="Calibri"/>
                <a:sym typeface="Calibri"/>
              </a:rPr>
              <a:t>:</a:t>
            </a:r>
            <a:r>
              <a:rPr lang="vi-VN" sz="1300">
                <a:solidFill>
                  <a:schemeClr val="dk1"/>
                </a:solidFill>
                <a:latin typeface="Calibri"/>
                <a:ea typeface="Calibri"/>
                <a:cs typeface="Calibri"/>
                <a:sym typeface="Calibri"/>
              </a:rPr>
              <a:t> nghiên cứu khả thi, ngân sách/báo giá nhà cung cấp, ngày dự toán cơ sở, v.v.;</a:t>
            </a:r>
            <a:endParaRPr lang="en-US">
              <a:solidFill>
                <a:schemeClr val="dk1"/>
              </a:solidFill>
              <a:ea typeface="Calibri"/>
              <a:cs typeface="Calibri"/>
              <a:sym typeface="Calibri"/>
            </a:endParaRPr>
          </a:p>
          <a:p>
            <a:pPr marL="407567" indent="-174671">
              <a:buFont typeface="Arial" panose="020B0604020202020204" pitchFamily="34" charset="0"/>
              <a:buChar char="•"/>
            </a:pPr>
            <a:r>
              <a:rPr lang="vi-VN" sz="1300" b="1">
                <a:solidFill>
                  <a:schemeClr val="dk1"/>
                </a:solidFill>
                <a:latin typeface="Calibri"/>
                <a:ea typeface="Calibri"/>
                <a:cs typeface="Calibri"/>
                <a:sym typeface="Calibri"/>
              </a:rPr>
              <a:t>Phân tích các nguồn tài trợ cho tiểu dự án</a:t>
            </a:r>
            <a:r>
              <a:rPr lang="vi-VN" sz="1300">
                <a:solidFill>
                  <a:schemeClr val="dk1"/>
                </a:solidFill>
                <a:latin typeface="Calibri"/>
                <a:ea typeface="Calibri"/>
                <a:cs typeface="Calibri"/>
                <a:sym typeface="Calibri"/>
              </a:rPr>
              <a:t>, bao gồm</a:t>
            </a:r>
            <a:r>
              <a:rPr lang="en-US" sz="1300">
                <a:solidFill>
                  <a:schemeClr val="dk1"/>
                </a:solidFill>
                <a:ea typeface="Calibri"/>
                <a:cs typeface="Calibri"/>
                <a:sym typeface="Calibri"/>
              </a:rPr>
              <a:t>:</a:t>
            </a:r>
            <a:r>
              <a:rPr lang="vi-VN" sz="1300">
                <a:solidFill>
                  <a:schemeClr val="dk1"/>
                </a:solidFill>
                <a:latin typeface="Calibri"/>
                <a:ea typeface="Calibri"/>
                <a:cs typeface="Calibri"/>
                <a:sym typeface="Calibri"/>
              </a:rPr>
              <a:t> số tiền tài trợ và độ tin cậy của mỗi nguồn tài trợ;</a:t>
            </a:r>
            <a:endParaRPr lang="en-US">
              <a:solidFill>
                <a:schemeClr val="dk1"/>
              </a:solidFill>
              <a:ea typeface="Calibri"/>
              <a:cs typeface="Calibri"/>
              <a:sym typeface="Calibri"/>
            </a:endParaRPr>
          </a:p>
          <a:p>
            <a:pPr marL="407567" indent="-174671">
              <a:buFont typeface="Arial" panose="020B0604020202020204" pitchFamily="34" charset="0"/>
              <a:buChar char="•"/>
            </a:pPr>
            <a:r>
              <a:rPr lang="vi-VN" sz="1300" b="1">
                <a:solidFill>
                  <a:schemeClr val="dk1"/>
                </a:solidFill>
                <a:latin typeface="Calibri"/>
                <a:ea typeface="Calibri"/>
                <a:cs typeface="Calibri"/>
                <a:sym typeface="Calibri"/>
              </a:rPr>
              <a:t>Đóng góp của PFI vào tổng giá trị khoản vay cho tiểu dự án</a:t>
            </a:r>
            <a:r>
              <a:rPr lang="vi-VN" sz="1300">
                <a:solidFill>
                  <a:schemeClr val="dk1"/>
                </a:solidFill>
                <a:latin typeface="Calibri"/>
                <a:ea typeface="Calibri"/>
                <a:cs typeface="Calibri"/>
                <a:sym typeface="Calibri"/>
              </a:rPr>
              <a:t>;</a:t>
            </a:r>
            <a:endParaRPr lang="en-US">
              <a:solidFill>
                <a:schemeClr val="dk1"/>
              </a:solidFill>
              <a:ea typeface="Calibri"/>
              <a:cs typeface="Calibri"/>
              <a:sym typeface="Calibri"/>
            </a:endParaRPr>
          </a:p>
          <a:p>
            <a:pPr marL="407567" indent="-174671">
              <a:buFont typeface="Arial" panose="020B0604020202020204" pitchFamily="34" charset="0"/>
              <a:buChar char="•"/>
            </a:pPr>
            <a:r>
              <a:rPr lang="vi-VN" sz="1300" b="1">
                <a:solidFill>
                  <a:schemeClr val="dk1"/>
                </a:solidFill>
                <a:latin typeface="Calibri"/>
                <a:ea typeface="Calibri"/>
                <a:cs typeface="Calibri"/>
                <a:sym typeface="Calibri"/>
              </a:rPr>
              <a:t>Phân tích tính xác thực của mục đích vay vốn và bối cảnh</a:t>
            </a:r>
            <a:r>
              <a:rPr lang="vi-VN" sz="1300">
                <a:solidFill>
                  <a:schemeClr val="dk1"/>
                </a:solidFill>
                <a:latin typeface="Calibri"/>
                <a:ea typeface="Calibri"/>
                <a:cs typeface="Calibri"/>
                <a:sym typeface="Calibri"/>
              </a:rPr>
              <a:t>, bao gồm</a:t>
            </a:r>
            <a:r>
              <a:rPr lang="en-US" sz="1300">
                <a:solidFill>
                  <a:schemeClr val="dk1"/>
                </a:solidFill>
                <a:ea typeface="Calibri"/>
                <a:cs typeface="Calibri"/>
                <a:sym typeface="Calibri"/>
              </a:rPr>
              <a:t>:</a:t>
            </a:r>
            <a:r>
              <a:rPr lang="vi-VN" sz="1300">
                <a:solidFill>
                  <a:schemeClr val="dk1"/>
                </a:solidFill>
                <a:latin typeface="Calibri"/>
                <a:ea typeface="Calibri"/>
                <a:cs typeface="Calibri"/>
                <a:sym typeface="Calibri"/>
              </a:rPr>
              <a:t> tính xác thực của danh mục cho vay, mục đích và tình hình tuân thủ cũng như bối cảnh; </a:t>
            </a:r>
            <a:endParaRPr lang="en-US">
              <a:solidFill>
                <a:schemeClr val="dk1"/>
              </a:solidFill>
              <a:ea typeface="Calibri"/>
              <a:cs typeface="Calibri"/>
              <a:sym typeface="Calibri"/>
            </a:endParaRPr>
          </a:p>
          <a:p>
            <a:pPr marL="407567" indent="-174671">
              <a:buFont typeface="Arial" panose="020B0604020202020204" pitchFamily="34" charset="0"/>
              <a:buChar char="•"/>
            </a:pPr>
            <a:r>
              <a:rPr lang="vi-VN" sz="1300" b="1">
                <a:solidFill>
                  <a:schemeClr val="dk1"/>
                </a:solidFill>
                <a:latin typeface="Calibri"/>
                <a:ea typeface="Calibri"/>
                <a:cs typeface="Calibri"/>
                <a:sym typeface="Calibri"/>
              </a:rPr>
              <a:t>Phân tích kế hoạch trả nợ, nguồn trả nợ và rủi ro</a:t>
            </a:r>
            <a:r>
              <a:rPr lang="en-US" sz="1300" b="1">
                <a:solidFill>
                  <a:schemeClr val="dk1"/>
                </a:solidFill>
                <a:ea typeface="Calibri"/>
                <a:cs typeface="Calibri"/>
                <a:sym typeface="Calibri"/>
              </a:rPr>
              <a:t>:</a:t>
            </a:r>
            <a:endParaRPr lang="en-US" b="1">
              <a:solidFill>
                <a:schemeClr val="dk1"/>
              </a:solidFill>
              <a:ea typeface="Calibri"/>
              <a:cs typeface="Calibri"/>
              <a:sym typeface="Calibri"/>
            </a:endParaRPr>
          </a:p>
          <a:p>
            <a:pPr marL="873357" lvl="1" indent="-174671">
              <a:buFont typeface="Arial" panose="020B0604020202020204" pitchFamily="34" charset="0"/>
              <a:buChar char="•"/>
            </a:pPr>
            <a:r>
              <a:rPr lang="vi-VN" sz="1300">
                <a:solidFill>
                  <a:schemeClr val="dk1"/>
                </a:solidFill>
                <a:latin typeface="Calibri"/>
                <a:ea typeface="Calibri"/>
                <a:cs typeface="Calibri"/>
                <a:sym typeface="Calibri"/>
              </a:rPr>
              <a:t>Tiết kiệm dự kiến hàng tháng;</a:t>
            </a:r>
            <a:endParaRPr lang="en-US">
              <a:solidFill>
                <a:schemeClr val="dk1"/>
              </a:solidFill>
              <a:ea typeface="Calibri"/>
              <a:cs typeface="Calibri"/>
              <a:sym typeface="Calibri"/>
            </a:endParaRPr>
          </a:p>
          <a:p>
            <a:pPr marL="873357" lvl="1" indent="-174671">
              <a:buFont typeface="Arial" panose="020B0604020202020204" pitchFamily="34" charset="0"/>
              <a:buChar char="•"/>
            </a:pPr>
            <a:r>
              <a:rPr lang="vi-VN" sz="1300">
                <a:solidFill>
                  <a:schemeClr val="dk1"/>
                </a:solidFill>
                <a:latin typeface="Calibri"/>
                <a:ea typeface="Calibri"/>
                <a:cs typeface="Calibri"/>
                <a:sym typeface="Calibri"/>
              </a:rPr>
              <a:t>Thanh toán dịch vụ nợ dự kiến hàng tháng và thời hạn vay;</a:t>
            </a:r>
            <a:endParaRPr lang="en-US">
              <a:solidFill>
                <a:schemeClr val="dk1"/>
              </a:solidFill>
              <a:ea typeface="Calibri"/>
              <a:cs typeface="Calibri"/>
              <a:sym typeface="Calibri"/>
            </a:endParaRPr>
          </a:p>
          <a:p>
            <a:pPr marL="873357" lvl="1" indent="-174671">
              <a:buFont typeface="Arial" panose="020B0604020202020204" pitchFamily="34" charset="0"/>
              <a:buChar char="•"/>
            </a:pPr>
            <a:r>
              <a:rPr lang="vi-VN" sz="1300">
                <a:solidFill>
                  <a:schemeClr val="dk1"/>
                </a:solidFill>
                <a:latin typeface="Calibri"/>
                <a:ea typeface="Calibri"/>
                <a:cs typeface="Calibri"/>
                <a:sym typeface="Calibri"/>
              </a:rPr>
              <a:t>Phần trăm dịch vụ nợ theo tháng so với tiết kiệm theo tháng;</a:t>
            </a:r>
            <a:endParaRPr lang="en-US">
              <a:solidFill>
                <a:schemeClr val="dk1"/>
              </a:solidFill>
              <a:ea typeface="Calibri"/>
              <a:cs typeface="Calibri"/>
              <a:sym typeface="Calibri"/>
            </a:endParaRPr>
          </a:p>
          <a:p>
            <a:pPr marL="873357" lvl="1" indent="-174671">
              <a:buFont typeface="Arial" panose="020B0604020202020204" pitchFamily="34" charset="0"/>
              <a:buChar char="•"/>
            </a:pPr>
            <a:r>
              <a:rPr lang="vi-VN" sz="1300">
                <a:solidFill>
                  <a:schemeClr val="dk1"/>
                </a:solidFill>
                <a:latin typeface="Calibri"/>
                <a:ea typeface="Calibri"/>
                <a:cs typeface="Calibri"/>
                <a:sym typeface="Calibri"/>
              </a:rPr>
              <a:t>Tính bền vững của IE: cho dù vẫn đang kinh doanh.</a:t>
            </a:r>
            <a:endParaRPr lang="en-US">
              <a:solidFill>
                <a:schemeClr val="dk1"/>
              </a:solidFill>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2E649BE4-A10B-4095-A5AF-88ED20E442CC}" type="slidenum">
              <a:rPr lang="en-US" smtClean="0"/>
              <a:t>45</a:t>
            </a:fld>
            <a:endParaRPr lang="en-US"/>
          </a:p>
        </p:txBody>
      </p:sp>
    </p:spTree>
    <p:extLst>
      <p:ext uri="{BB962C8B-B14F-4D97-AF65-F5344CB8AC3E}">
        <p14:creationId xmlns:p14="http://schemas.microsoft.com/office/powerpoint/2010/main" val="10034273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E649BE4-A10B-4095-A5AF-88ED20E442CC}" type="slidenum">
              <a:rPr lang="en-US" smtClean="0"/>
              <a:t>46</a:t>
            </a:fld>
            <a:endParaRPr lang="en-US"/>
          </a:p>
        </p:txBody>
      </p:sp>
    </p:spTree>
    <p:extLst>
      <p:ext uri="{BB962C8B-B14F-4D97-AF65-F5344CB8AC3E}">
        <p14:creationId xmlns:p14="http://schemas.microsoft.com/office/powerpoint/2010/main" val="36460200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47</a:t>
            </a:fld>
            <a:endParaRPr lang="en-US"/>
          </a:p>
        </p:txBody>
      </p:sp>
    </p:spTree>
    <p:extLst>
      <p:ext uri="{BB962C8B-B14F-4D97-AF65-F5344CB8AC3E}">
        <p14:creationId xmlns:p14="http://schemas.microsoft.com/office/powerpoint/2010/main" val="42701207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48</a:t>
            </a:fld>
            <a:endParaRPr lang="en-US"/>
          </a:p>
        </p:txBody>
      </p:sp>
    </p:spTree>
    <p:extLst>
      <p:ext uri="{BB962C8B-B14F-4D97-AF65-F5344CB8AC3E}">
        <p14:creationId xmlns:p14="http://schemas.microsoft.com/office/powerpoint/2010/main" val="34260008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49</a:t>
            </a:fld>
            <a:endParaRPr lang="en-US"/>
          </a:p>
        </p:txBody>
      </p:sp>
    </p:spTree>
    <p:extLst>
      <p:ext uri="{BB962C8B-B14F-4D97-AF65-F5344CB8AC3E}">
        <p14:creationId xmlns:p14="http://schemas.microsoft.com/office/powerpoint/2010/main" val="3231883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5</a:t>
            </a:fld>
            <a:endParaRPr lang="en-US"/>
          </a:p>
        </p:txBody>
      </p:sp>
    </p:spTree>
    <p:extLst>
      <p:ext uri="{BB962C8B-B14F-4D97-AF65-F5344CB8AC3E}">
        <p14:creationId xmlns:p14="http://schemas.microsoft.com/office/powerpoint/2010/main" val="8605209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50</a:t>
            </a:fld>
            <a:endParaRPr lang="en-US"/>
          </a:p>
        </p:txBody>
      </p:sp>
    </p:spTree>
    <p:extLst>
      <p:ext uri="{BB962C8B-B14F-4D97-AF65-F5344CB8AC3E}">
        <p14:creationId xmlns:p14="http://schemas.microsoft.com/office/powerpoint/2010/main" val="34273409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51</a:t>
            </a:fld>
            <a:endParaRPr lang="en-US"/>
          </a:p>
        </p:txBody>
      </p:sp>
    </p:spTree>
    <p:extLst>
      <p:ext uri="{BB962C8B-B14F-4D97-AF65-F5344CB8AC3E}">
        <p14:creationId xmlns:p14="http://schemas.microsoft.com/office/powerpoint/2010/main" val="32458662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52</a:t>
            </a:fld>
            <a:endParaRPr lang="en-US"/>
          </a:p>
        </p:txBody>
      </p:sp>
    </p:spTree>
    <p:extLst>
      <p:ext uri="{BB962C8B-B14F-4D97-AF65-F5344CB8AC3E}">
        <p14:creationId xmlns:p14="http://schemas.microsoft.com/office/powerpoint/2010/main" val="32514630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Quan </a:t>
            </a:r>
            <a:r>
              <a:rPr lang="en-US" dirty="0" err="1"/>
              <a:t>điểm</a:t>
            </a:r>
            <a:r>
              <a:rPr lang="en-US" dirty="0"/>
              <a:t> PFIs: </a:t>
            </a:r>
            <a:r>
              <a:rPr lang="en-US" dirty="0" err="1"/>
              <a:t>Khả</a:t>
            </a:r>
            <a:r>
              <a:rPr lang="en-US" dirty="0"/>
              <a:t> </a:t>
            </a:r>
            <a:r>
              <a:rPr lang="en-US" dirty="0" err="1"/>
              <a:t>năng</a:t>
            </a:r>
            <a:r>
              <a:rPr lang="en-US" dirty="0"/>
              <a:t> </a:t>
            </a:r>
            <a:r>
              <a:rPr lang="en-US" dirty="0" err="1"/>
              <a:t>trả</a:t>
            </a:r>
            <a:r>
              <a:rPr lang="en-US" dirty="0"/>
              <a:t> </a:t>
            </a:r>
            <a:r>
              <a:rPr lang="en-US" dirty="0" err="1"/>
              <a:t>nợ</a:t>
            </a:r>
            <a:r>
              <a:rPr lang="en-US" dirty="0"/>
              <a:t>, </a:t>
            </a:r>
            <a:r>
              <a:rPr lang="en-US" dirty="0" err="1"/>
              <a:t>khả</a:t>
            </a:r>
            <a:r>
              <a:rPr lang="en-US" dirty="0"/>
              <a:t> </a:t>
            </a:r>
            <a:r>
              <a:rPr lang="en-US" dirty="0" err="1"/>
              <a:t>năng</a:t>
            </a:r>
            <a:r>
              <a:rPr lang="en-US" dirty="0"/>
              <a:t> sin </a:t>
            </a:r>
            <a:r>
              <a:rPr lang="en-US" dirty="0" err="1"/>
              <a:t>lời</a:t>
            </a:r>
            <a:r>
              <a:rPr lang="en-US" dirty="0"/>
              <a:t>, </a:t>
            </a:r>
            <a:r>
              <a:rPr lang="en-US" dirty="0" err="1"/>
              <a:t>cơ</a:t>
            </a:r>
            <a:r>
              <a:rPr lang="en-US" dirty="0"/>
              <a:t> </a:t>
            </a:r>
            <a:r>
              <a:rPr lang="en-US" dirty="0" err="1"/>
              <a:t>cấu</a:t>
            </a:r>
            <a:r>
              <a:rPr lang="en-US" dirty="0"/>
              <a:t> </a:t>
            </a:r>
            <a:r>
              <a:rPr lang="en-US" dirty="0" err="1"/>
              <a:t>vốn</a:t>
            </a:r>
            <a:r>
              <a:rPr lang="en-US" dirty="0"/>
              <a:t> </a:t>
            </a:r>
            <a:r>
              <a:rPr lang="en-US" dirty="0" err="1"/>
              <a:t>vay</a:t>
            </a:r>
            <a:r>
              <a:rPr lang="en-US" dirty="0"/>
              <a:t> </a:t>
            </a:r>
            <a:r>
              <a:rPr lang="en-US" dirty="0" err="1"/>
              <a:t>và</a:t>
            </a:r>
            <a:r>
              <a:rPr lang="en-US" dirty="0"/>
              <a:t> </a:t>
            </a:r>
            <a:r>
              <a:rPr lang="en-US" dirty="0" err="1"/>
              <a:t>tỷ</a:t>
            </a:r>
            <a:r>
              <a:rPr lang="en-US" dirty="0"/>
              <a:t> </a:t>
            </a:r>
            <a:r>
              <a:rPr lang="en-US" dirty="0" err="1"/>
              <a:t>lệ</a:t>
            </a:r>
            <a:r>
              <a:rPr lang="en-US" dirty="0"/>
              <a:t>, </a:t>
            </a:r>
            <a:r>
              <a:rPr lang="en-US" dirty="0" err="1"/>
              <a:t>rủi</a:t>
            </a:r>
            <a:r>
              <a:rPr lang="en-US" dirty="0"/>
              <a:t> </a:t>
            </a:r>
            <a:r>
              <a:rPr lang="en-US" dirty="0" err="1"/>
              <a:t>ro</a:t>
            </a:r>
            <a:r>
              <a:rPr lang="en-US" dirty="0"/>
              <a:t> </a:t>
            </a:r>
            <a:r>
              <a:rPr lang="en-US" dirty="0" err="1"/>
              <a:t>tài</a:t>
            </a:r>
            <a:r>
              <a:rPr lang="en-US" dirty="0"/>
              <a:t> </a:t>
            </a:r>
            <a:r>
              <a:rPr lang="en-US" dirty="0" err="1"/>
              <a:t>chính</a:t>
            </a:r>
            <a:r>
              <a:rPr lang="en-US" dirty="0"/>
              <a:t> </a:t>
            </a:r>
            <a:r>
              <a:rPr lang="en-US" dirty="0" err="1"/>
              <a:t>và</a:t>
            </a:r>
            <a:r>
              <a:rPr lang="en-US" dirty="0"/>
              <a:t> </a:t>
            </a:r>
            <a:r>
              <a:rPr lang="en-US" dirty="0" err="1"/>
              <a:t>các</a:t>
            </a:r>
            <a:r>
              <a:rPr lang="en-US" dirty="0"/>
              <a:t> </a:t>
            </a:r>
            <a:r>
              <a:rPr lang="en-US" dirty="0" err="1"/>
              <a:t>biện</a:t>
            </a:r>
            <a:r>
              <a:rPr lang="en-US" dirty="0"/>
              <a:t> </a:t>
            </a:r>
            <a:r>
              <a:rPr lang="en-US" dirty="0" err="1"/>
              <a:t>pháp</a:t>
            </a:r>
            <a:r>
              <a:rPr lang="en-US" dirty="0"/>
              <a:t> </a:t>
            </a:r>
            <a:r>
              <a:rPr lang="en-US" dirty="0" err="1"/>
              <a:t>đảm</a:t>
            </a:r>
            <a:r>
              <a:rPr lang="en-US" dirty="0"/>
              <a:t> </a:t>
            </a:r>
            <a:r>
              <a:rPr lang="en-US" dirty="0" err="1"/>
              <a:t>bảo</a:t>
            </a:r>
            <a:endParaRPr lang="vi-VN" dirty="0"/>
          </a:p>
        </p:txBody>
      </p:sp>
      <p:sp>
        <p:nvSpPr>
          <p:cNvPr id="4" name="Slide Number Placeholder 3"/>
          <p:cNvSpPr>
            <a:spLocks noGrp="1"/>
          </p:cNvSpPr>
          <p:nvPr>
            <p:ph type="sldNum" sz="quarter" idx="5"/>
          </p:nvPr>
        </p:nvSpPr>
        <p:spPr/>
        <p:txBody>
          <a:bodyPr/>
          <a:lstStyle/>
          <a:p>
            <a:fld id="{2E649BE4-A10B-4095-A5AF-88ED20E442CC}" type="slidenum">
              <a:rPr lang="en-US" smtClean="0"/>
              <a:t>53</a:t>
            </a:fld>
            <a:endParaRPr lang="en-US"/>
          </a:p>
        </p:txBody>
      </p:sp>
    </p:spTree>
    <p:extLst>
      <p:ext uri="{BB962C8B-B14F-4D97-AF65-F5344CB8AC3E}">
        <p14:creationId xmlns:p14="http://schemas.microsoft.com/office/powerpoint/2010/main" val="340719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Feasibility Study</a:t>
            </a:r>
            <a:r>
              <a:rPr lang="vi-VN" dirty="0"/>
              <a:t> – </a:t>
            </a:r>
            <a:r>
              <a:rPr lang="vi-VN" b="1" dirty="0"/>
              <a:t>Nnghiên cứu khả thi</a:t>
            </a:r>
          </a:p>
          <a:p>
            <a:r>
              <a:rPr lang="vi-VN" b="1" dirty="0"/>
              <a:t>NDD10/2021-NĐ-CP</a:t>
            </a:r>
            <a:endParaRPr lang="vi-VN" dirty="0"/>
          </a:p>
        </p:txBody>
      </p:sp>
      <p:sp>
        <p:nvSpPr>
          <p:cNvPr id="4" name="Slide Number Placeholder 3"/>
          <p:cNvSpPr>
            <a:spLocks noGrp="1"/>
          </p:cNvSpPr>
          <p:nvPr>
            <p:ph type="sldNum" sz="quarter" idx="5"/>
          </p:nvPr>
        </p:nvSpPr>
        <p:spPr/>
        <p:txBody>
          <a:bodyPr/>
          <a:lstStyle/>
          <a:p>
            <a:fld id="{2E649BE4-A10B-4095-A5AF-88ED20E442CC}" type="slidenum">
              <a:rPr lang="en-US" smtClean="0"/>
              <a:t>6</a:t>
            </a:fld>
            <a:endParaRPr lang="en-US"/>
          </a:p>
        </p:txBody>
      </p:sp>
    </p:spTree>
    <p:extLst>
      <p:ext uri="{BB962C8B-B14F-4D97-AF65-F5344CB8AC3E}">
        <p14:creationId xmlns:p14="http://schemas.microsoft.com/office/powerpoint/2010/main" val="476455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7</a:t>
            </a:fld>
            <a:endParaRPr lang="en-US"/>
          </a:p>
        </p:txBody>
      </p:sp>
    </p:spTree>
    <p:extLst>
      <p:ext uri="{BB962C8B-B14F-4D97-AF65-F5344CB8AC3E}">
        <p14:creationId xmlns:p14="http://schemas.microsoft.com/office/powerpoint/2010/main" val="4184800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580">
              <a:defRPr/>
            </a:pPr>
            <a:r>
              <a:rPr lang="en-US" dirty="0"/>
              <a:t>Doanh </a:t>
            </a:r>
            <a:r>
              <a:rPr lang="en-US" dirty="0" err="1"/>
              <a:t>nghiệp</a:t>
            </a:r>
            <a:r>
              <a:rPr lang="en-US" baseline="0" dirty="0"/>
              <a:t> </a:t>
            </a:r>
            <a:r>
              <a:rPr lang="en-US" baseline="0" dirty="0" err="1"/>
              <a:t>hoặc</a:t>
            </a:r>
            <a:r>
              <a:rPr lang="en-US" baseline="0" dirty="0"/>
              <a:t> ESCO </a:t>
            </a:r>
            <a:r>
              <a:rPr lang="en-US" baseline="0" dirty="0" err="1"/>
              <a:t>thường</a:t>
            </a:r>
            <a:r>
              <a:rPr lang="en-US" baseline="0" dirty="0"/>
              <a:t> </a:t>
            </a:r>
            <a:r>
              <a:rPr lang="en-US" baseline="0" dirty="0" err="1"/>
              <a:t>không</a:t>
            </a:r>
            <a:r>
              <a:rPr lang="en-US" baseline="0" dirty="0"/>
              <a:t> </a:t>
            </a:r>
            <a:r>
              <a:rPr lang="en-US" baseline="0" dirty="0" err="1"/>
              <a:t>phân</a:t>
            </a:r>
            <a:r>
              <a:rPr lang="en-US" baseline="0" dirty="0"/>
              <a:t> </a:t>
            </a:r>
            <a:r>
              <a:rPr lang="en-US" baseline="0" dirty="0" err="1"/>
              <a:t>biệt</a:t>
            </a:r>
            <a:r>
              <a:rPr lang="en-US" baseline="0" dirty="0"/>
              <a:t> </a:t>
            </a:r>
            <a:r>
              <a:rPr lang="en-US" baseline="0" dirty="0" err="1"/>
              <a:t>rõ</a:t>
            </a:r>
            <a:r>
              <a:rPr lang="en-US" baseline="0" dirty="0"/>
              <a:t> </a:t>
            </a:r>
            <a:r>
              <a:rPr lang="en-US" baseline="0" dirty="0" err="1"/>
              <a:t>các</a:t>
            </a:r>
            <a:r>
              <a:rPr lang="en-US" baseline="0" dirty="0"/>
              <a:t> chi </a:t>
            </a:r>
            <a:r>
              <a:rPr lang="en-US" baseline="0" dirty="0" err="1"/>
              <a:t>phí</a:t>
            </a:r>
            <a:r>
              <a:rPr lang="en-US" baseline="0" dirty="0"/>
              <a:t> </a:t>
            </a:r>
            <a:r>
              <a:rPr lang="en-US" baseline="0" dirty="0" err="1"/>
              <a:t>kinh</a:t>
            </a:r>
            <a:r>
              <a:rPr lang="en-US" baseline="0" dirty="0"/>
              <a:t> </a:t>
            </a:r>
            <a:r>
              <a:rPr lang="en-US" baseline="0" dirty="0" err="1"/>
              <a:t>tế</a:t>
            </a:r>
            <a:r>
              <a:rPr lang="en-US" baseline="0" dirty="0"/>
              <a:t> </a:t>
            </a:r>
            <a:r>
              <a:rPr lang="en-US" baseline="0" dirty="0" err="1"/>
              <a:t>và</a:t>
            </a:r>
            <a:r>
              <a:rPr lang="en-US" baseline="0" dirty="0"/>
              <a:t> chi </a:t>
            </a:r>
            <a:r>
              <a:rPr lang="en-US" baseline="0" dirty="0" err="1"/>
              <a:t>phí</a:t>
            </a:r>
            <a:r>
              <a:rPr lang="en-US" baseline="0" dirty="0"/>
              <a:t> </a:t>
            </a:r>
            <a:r>
              <a:rPr lang="en-US" baseline="0" dirty="0" err="1"/>
              <a:t>tài</a:t>
            </a:r>
            <a:r>
              <a:rPr lang="en-US" baseline="0" dirty="0"/>
              <a:t> </a:t>
            </a:r>
            <a:r>
              <a:rPr lang="en-US" baseline="0" dirty="0" err="1"/>
              <a:t>chính</a:t>
            </a:r>
            <a:r>
              <a:rPr lang="en-US" baseline="0" dirty="0"/>
              <a:t>, do </a:t>
            </a:r>
            <a:r>
              <a:rPr lang="en-US" baseline="0" dirty="0" err="1"/>
              <a:t>đó</a:t>
            </a:r>
            <a:r>
              <a:rPr lang="en-US" baseline="0" dirty="0"/>
              <a:t> khi </a:t>
            </a:r>
            <a:r>
              <a:rPr lang="en-US" baseline="0" dirty="0" err="1"/>
              <a:t>trình</a:t>
            </a:r>
            <a:r>
              <a:rPr lang="en-US" baseline="0" dirty="0"/>
              <a:t> </a:t>
            </a:r>
            <a:r>
              <a:rPr lang="en-US" baseline="0" dirty="0" err="1"/>
              <a:t>bày</a:t>
            </a:r>
            <a:r>
              <a:rPr lang="en-US" baseline="0" dirty="0"/>
              <a:t> </a:t>
            </a:r>
            <a:r>
              <a:rPr lang="en-US" baseline="0" dirty="0" err="1"/>
              <a:t>trong</a:t>
            </a:r>
            <a:r>
              <a:rPr lang="en-US" baseline="0" dirty="0"/>
              <a:t> </a:t>
            </a:r>
            <a:r>
              <a:rPr lang="en-US" baseline="0" dirty="0" err="1"/>
              <a:t>hồ</a:t>
            </a:r>
            <a:r>
              <a:rPr lang="en-US" baseline="0" dirty="0"/>
              <a:t> </a:t>
            </a:r>
            <a:r>
              <a:rPr lang="en-US" baseline="0" dirty="0" err="1"/>
              <a:t>sơ</a:t>
            </a:r>
            <a:r>
              <a:rPr lang="en-US" baseline="0" dirty="0"/>
              <a:t> </a:t>
            </a:r>
            <a:r>
              <a:rPr lang="en-US" baseline="0" dirty="0" err="1"/>
              <a:t>dễ</a:t>
            </a:r>
            <a:r>
              <a:rPr lang="en-US" baseline="0" dirty="0"/>
              <a:t> </a:t>
            </a:r>
            <a:r>
              <a:rPr lang="en-US" baseline="0" dirty="0" err="1"/>
              <a:t>bị</a:t>
            </a:r>
            <a:r>
              <a:rPr lang="en-US" baseline="0" dirty="0"/>
              <a:t> </a:t>
            </a:r>
            <a:r>
              <a:rPr lang="en-US" baseline="0" dirty="0" err="1"/>
              <a:t>nhầm</a:t>
            </a:r>
            <a:r>
              <a:rPr lang="en-US" baseline="0" dirty="0"/>
              <a:t> </a:t>
            </a:r>
            <a:r>
              <a:rPr lang="en-US" baseline="0" dirty="0" err="1"/>
              <a:t>lẫn</a:t>
            </a:r>
            <a:r>
              <a:rPr lang="en-US" baseline="0" dirty="0"/>
              <a:t>.</a:t>
            </a:r>
            <a:endParaRPr lang="en-US" dirty="0"/>
          </a:p>
          <a:p>
            <a:endParaRPr lang="en-US" dirty="0"/>
          </a:p>
        </p:txBody>
      </p:sp>
      <p:sp>
        <p:nvSpPr>
          <p:cNvPr id="4" name="Slide Number Placeholder 3"/>
          <p:cNvSpPr>
            <a:spLocks noGrp="1"/>
          </p:cNvSpPr>
          <p:nvPr>
            <p:ph type="sldNum" sz="quarter" idx="5"/>
          </p:nvPr>
        </p:nvSpPr>
        <p:spPr/>
        <p:txBody>
          <a:bodyPr/>
          <a:lstStyle/>
          <a:p>
            <a:fld id="{2E649BE4-A10B-4095-A5AF-88ED20E442CC}" type="slidenum">
              <a:rPr lang="en-US" smtClean="0"/>
              <a:t>8</a:t>
            </a:fld>
            <a:endParaRPr lang="en-US"/>
          </a:p>
        </p:txBody>
      </p:sp>
    </p:spTree>
    <p:extLst>
      <p:ext uri="{BB962C8B-B14F-4D97-AF65-F5344CB8AC3E}">
        <p14:creationId xmlns:p14="http://schemas.microsoft.com/office/powerpoint/2010/main" val="1555997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2E649BE4-A10B-4095-A5AF-88ED20E442CC}" type="slidenum">
              <a:rPr lang="en-US" smtClean="0"/>
              <a:t>9</a:t>
            </a:fld>
            <a:endParaRPr lang="en-US"/>
          </a:p>
        </p:txBody>
      </p:sp>
    </p:spTree>
    <p:extLst>
      <p:ext uri="{BB962C8B-B14F-4D97-AF65-F5344CB8AC3E}">
        <p14:creationId xmlns:p14="http://schemas.microsoft.com/office/powerpoint/2010/main" val="26055534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24/12/2025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24/12/2025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AE5CBD3-AF1C-7FB0-B20F-101CAB22E9A0}"/>
              </a:ext>
            </a:extLst>
          </p:cNvPr>
          <p:cNvSpPr txBox="1">
            <a:spLocks/>
          </p:cNvSpPr>
          <p:nvPr/>
        </p:nvSpPr>
        <p:spPr>
          <a:xfrm>
            <a:off x="2434976" y="2160042"/>
            <a:ext cx="8291244" cy="1824745"/>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6000"/>
              <a:buFont typeface="Arial"/>
              <a:buNone/>
              <a:defRPr sz="44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FFFFFF"/>
              </a:buClr>
              <a:buSzPts val="6000"/>
              <a:buFont typeface="Arial"/>
              <a:buNone/>
              <a:tabLst/>
              <a:defRPr/>
            </a:pPr>
            <a:r>
              <a:rPr kumimoji="0" lang="en-US" sz="3400" b="1" i="0" u="none" strike="noStrike" kern="0" cap="none" spc="0" normalizeH="0" baseline="0" noProof="0" dirty="0" err="1">
                <a:ln>
                  <a:noFill/>
                </a:ln>
                <a:solidFill>
                  <a:srgbClr val="003153"/>
                </a:solidFill>
                <a:effectLst/>
                <a:uLnTx/>
                <a:uFillTx/>
                <a:latin typeface="Arial"/>
                <a:cs typeface="Arial"/>
                <a:sym typeface="Arial"/>
              </a:rPr>
              <a:t>Thẩm</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định</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tài</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chính</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và</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bảo</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đảm</a:t>
            </a:r>
            <a:r>
              <a:rPr kumimoji="0" lang="en-US" sz="3400" b="1" i="0" u="none" strike="noStrike" kern="0" cap="none" spc="0" normalizeH="0" baseline="0" noProof="0">
                <a:ln>
                  <a:noFill/>
                </a:ln>
                <a:solidFill>
                  <a:srgbClr val="003153"/>
                </a:solidFill>
                <a:effectLst/>
                <a:uLnTx/>
                <a:uFillTx/>
                <a:latin typeface="Arial"/>
                <a:cs typeface="Arial"/>
                <a:sym typeface="Arial"/>
              </a:rPr>
              <a:t> </a:t>
            </a:r>
            <a:endParaRPr kumimoji="0" lang="en-US" sz="3400" b="1" i="0" u="none" strike="noStrike" kern="0" cap="none" spc="0" normalizeH="0" baseline="0" noProof="0" smtClean="0">
              <a:ln>
                <a:noFill/>
              </a:ln>
              <a:solidFill>
                <a:srgbClr val="003153"/>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FFFFFF"/>
              </a:buClr>
              <a:buSzPts val="6000"/>
              <a:buFont typeface="Arial"/>
              <a:buNone/>
              <a:tabLst/>
              <a:defRPr/>
            </a:pPr>
            <a:r>
              <a:rPr kumimoji="0" lang="en-US" sz="3400" b="1" i="0" u="none" strike="noStrike" kern="0" cap="none" spc="0" normalizeH="0" baseline="0" noProof="0" smtClean="0">
                <a:ln>
                  <a:noFill/>
                </a:ln>
                <a:solidFill>
                  <a:srgbClr val="003153"/>
                </a:solidFill>
                <a:effectLst/>
                <a:uLnTx/>
                <a:uFillTx/>
                <a:latin typeface="Arial"/>
                <a:cs typeface="Arial"/>
                <a:sym typeface="Arial"/>
              </a:rPr>
              <a:t>tài</a:t>
            </a:r>
            <a:r>
              <a:rPr kumimoji="0" lang="en-US" sz="3400" b="1" i="0" u="none" strike="noStrike" kern="0" cap="none" spc="0" normalizeH="0" baseline="0" noProof="0" dirty="0" smtClean="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chính</a:t>
            </a:r>
            <a:r>
              <a:rPr kumimoji="0" lang="en-US" sz="3400" b="1" i="0" u="none" strike="noStrike" kern="0" cap="none" spc="0" normalizeH="0" baseline="0" noProof="0" dirty="0">
                <a:ln>
                  <a:noFill/>
                </a:ln>
                <a:solidFill>
                  <a:srgbClr val="003153"/>
                </a:solidFill>
                <a:effectLst/>
                <a:uLnTx/>
                <a:uFillTx/>
                <a:latin typeface="Arial"/>
                <a:cs typeface="Arial"/>
                <a:sym typeface="Arial"/>
              </a:rPr>
              <a:t>/</a:t>
            </a:r>
            <a:r>
              <a:rPr kumimoji="0" lang="en-US" sz="3400" b="1" i="0" u="none" strike="noStrike" kern="0" cap="none" spc="0" normalizeH="0" baseline="0" noProof="0" dirty="0" err="1">
                <a:ln>
                  <a:noFill/>
                </a:ln>
                <a:solidFill>
                  <a:srgbClr val="003153"/>
                </a:solidFill>
                <a:effectLst/>
                <a:uLnTx/>
                <a:uFillTx/>
                <a:latin typeface="Arial"/>
                <a:cs typeface="Arial"/>
                <a:sym typeface="Arial"/>
              </a:rPr>
              <a:t>tài</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sản</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thế</a:t>
            </a:r>
            <a:r>
              <a:rPr kumimoji="0" lang="en-US" sz="3400" b="1" i="0" u="none" strike="noStrike" kern="0" cap="none" spc="0" normalizeH="0" baseline="0" noProof="0" dirty="0">
                <a:ln>
                  <a:noFill/>
                </a:ln>
                <a:solidFill>
                  <a:srgbClr val="003153"/>
                </a:solidFill>
                <a:effectLst/>
                <a:uLnTx/>
                <a:uFillTx/>
                <a:latin typeface="Arial"/>
                <a:cs typeface="Arial"/>
                <a:sym typeface="Arial"/>
              </a:rPr>
              <a:t> </a:t>
            </a:r>
            <a:r>
              <a:rPr kumimoji="0" lang="en-US" sz="3400" b="1" i="0" u="none" strike="noStrike" kern="0" cap="none" spc="0" normalizeH="0" baseline="0" noProof="0" dirty="0" err="1">
                <a:ln>
                  <a:noFill/>
                </a:ln>
                <a:solidFill>
                  <a:srgbClr val="003153"/>
                </a:solidFill>
                <a:effectLst/>
                <a:uLnTx/>
                <a:uFillTx/>
                <a:latin typeface="Arial"/>
                <a:cs typeface="Arial"/>
                <a:sym typeface="Arial"/>
              </a:rPr>
              <a:t>chấp</a:t>
            </a:r>
            <a:endParaRPr kumimoji="0" lang="en-US" sz="3400" b="1" i="0" u="none" strike="noStrike" kern="0" cap="none" spc="0" normalizeH="0" baseline="0" noProof="0" dirty="0">
              <a:ln>
                <a:noFill/>
              </a:ln>
              <a:solidFill>
                <a:srgbClr val="003153"/>
              </a:solidFill>
              <a:effectLst/>
              <a:uLnTx/>
              <a:uFillTx/>
              <a:latin typeface="Arial"/>
              <a:cs typeface="Arial"/>
              <a:sym typeface="Arial"/>
            </a:endParaRPr>
          </a:p>
        </p:txBody>
      </p:sp>
    </p:spTree>
    <p:extLst>
      <p:ext uri="{BB962C8B-B14F-4D97-AF65-F5344CB8AC3E}">
        <p14:creationId xmlns:p14="http://schemas.microsoft.com/office/powerpoint/2010/main" val="818749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18;p26">
            <a:extLst>
              <a:ext uri="{FF2B5EF4-FFF2-40B4-BE49-F238E27FC236}">
                <a16:creationId xmlns:a16="http://schemas.microsoft.com/office/drawing/2014/main" id="{C8BDD94E-B37C-7073-2075-E8E86FA3BAA8}"/>
              </a:ext>
            </a:extLst>
          </p:cNvPr>
          <p:cNvSpPr txBox="1">
            <a:spLocks/>
          </p:cNvSpPr>
          <p:nvPr/>
        </p:nvSpPr>
        <p:spPr>
          <a:xfrm>
            <a:off x="838209" y="1209695"/>
            <a:ext cx="10515599" cy="680750"/>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ct val="111111"/>
              <a:buFont typeface="Arial"/>
              <a:buNone/>
              <a:tabLst/>
              <a:defRPr/>
            </a:pPr>
            <a:r>
              <a:rPr kumimoji="0" lang="en-US" sz="3600" b="1" i="0" u="none" strike="noStrike" kern="0" cap="none" spc="0" normalizeH="0" baseline="0" noProof="0" dirty="0">
                <a:ln>
                  <a:noFill/>
                </a:ln>
                <a:solidFill>
                  <a:srgbClr val="FFFEFE"/>
                </a:solidFill>
                <a:effectLst/>
                <a:uLnTx/>
                <a:uFillTx/>
                <a:latin typeface="Arial"/>
                <a:cs typeface="Arial"/>
                <a:sym typeface="Arial"/>
              </a:rPr>
              <a:t>PHÂN TÍCH KINH TẾ VÀ TÀI CHÍNH</a:t>
            </a:r>
          </a:p>
        </p:txBody>
      </p:sp>
      <p:graphicFrame>
        <p:nvGraphicFramePr>
          <p:cNvPr id="2" name="Table 1">
            <a:extLst>
              <a:ext uri="{FF2B5EF4-FFF2-40B4-BE49-F238E27FC236}">
                <a16:creationId xmlns:a16="http://schemas.microsoft.com/office/drawing/2014/main" id="{0C34C399-227D-45A2-8B3D-067722AE553C}"/>
              </a:ext>
            </a:extLst>
          </p:cNvPr>
          <p:cNvGraphicFramePr>
            <a:graphicFrameLocks noGrp="1"/>
          </p:cNvGraphicFramePr>
          <p:nvPr>
            <p:extLst>
              <p:ext uri="{D42A27DB-BD31-4B8C-83A1-F6EECF244321}">
                <p14:modId xmlns:p14="http://schemas.microsoft.com/office/powerpoint/2010/main" val="3367040692"/>
              </p:ext>
            </p:extLst>
          </p:nvPr>
        </p:nvGraphicFramePr>
        <p:xfrm>
          <a:off x="1403350" y="1971403"/>
          <a:ext cx="9343419" cy="4453216"/>
        </p:xfrm>
        <a:graphic>
          <a:graphicData uri="http://schemas.openxmlformats.org/drawingml/2006/table">
            <a:tbl>
              <a:tblPr>
                <a:tableStyleId>{5C22544A-7EE6-4342-B048-85BDC9FD1C3A}</a:tableStyleId>
              </a:tblPr>
              <a:tblGrid>
                <a:gridCol w="450460">
                  <a:extLst>
                    <a:ext uri="{9D8B030D-6E8A-4147-A177-3AD203B41FA5}">
                      <a16:colId xmlns:a16="http://schemas.microsoft.com/office/drawing/2014/main" val="3302384973"/>
                    </a:ext>
                  </a:extLst>
                </a:gridCol>
                <a:gridCol w="1684615">
                  <a:extLst>
                    <a:ext uri="{9D8B030D-6E8A-4147-A177-3AD203B41FA5}">
                      <a16:colId xmlns:a16="http://schemas.microsoft.com/office/drawing/2014/main" val="2121883548"/>
                    </a:ext>
                  </a:extLst>
                </a:gridCol>
                <a:gridCol w="3532006">
                  <a:extLst>
                    <a:ext uri="{9D8B030D-6E8A-4147-A177-3AD203B41FA5}">
                      <a16:colId xmlns:a16="http://schemas.microsoft.com/office/drawing/2014/main" val="1671907325"/>
                    </a:ext>
                  </a:extLst>
                </a:gridCol>
                <a:gridCol w="3676338">
                  <a:extLst>
                    <a:ext uri="{9D8B030D-6E8A-4147-A177-3AD203B41FA5}">
                      <a16:colId xmlns:a16="http://schemas.microsoft.com/office/drawing/2014/main" val="1161236468"/>
                    </a:ext>
                  </a:extLst>
                </a:gridCol>
              </a:tblGrid>
              <a:tr h="193921">
                <a:tc>
                  <a:txBody>
                    <a:bodyPr/>
                    <a:lstStyle/>
                    <a:p>
                      <a:pPr algn="ctr" fontAlgn="b"/>
                      <a:endParaRPr lang="en-US" sz="1400" b="1" u="none" strike="noStrike" dirty="0">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b="1" u="none" strike="noStrike" dirty="0">
                          <a:effectLst/>
                          <a:latin typeface="Arial" panose="020B0604020202020204" pitchFamily="34" charset="0"/>
                          <a:cs typeface="Arial" panose="020B0604020202020204" pitchFamily="34" charset="0"/>
                        </a:rPr>
                        <a:t>Tiêu chí</a:t>
                      </a:r>
                      <a:endParaRPr lang="vi-VN" sz="14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b="1" u="none" strike="noStrike" dirty="0">
                          <a:effectLst/>
                          <a:latin typeface="Arial" panose="020B0604020202020204" pitchFamily="34" charset="0"/>
                          <a:cs typeface="Arial" panose="020B0604020202020204" pitchFamily="34" charset="0"/>
                        </a:rPr>
                        <a:t>Phân tích tài chính (Financial Analysis)</a:t>
                      </a:r>
                      <a:endParaRPr lang="vi-VN" sz="14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400" b="1" u="none" strike="noStrike" dirty="0" err="1">
                          <a:effectLst/>
                          <a:latin typeface="Arial" panose="020B0604020202020204" pitchFamily="34" charset="0"/>
                          <a:cs typeface="Arial" panose="020B0604020202020204" pitchFamily="34" charset="0"/>
                        </a:rPr>
                        <a:t>Phân</a:t>
                      </a:r>
                      <a:r>
                        <a:rPr lang="en-US" sz="1400" b="1" u="none" strike="noStrike" dirty="0">
                          <a:effectLst/>
                          <a:latin typeface="Arial" panose="020B0604020202020204" pitchFamily="34" charset="0"/>
                          <a:cs typeface="Arial" panose="020B0604020202020204" pitchFamily="34" charset="0"/>
                        </a:rPr>
                        <a:t> </a:t>
                      </a:r>
                      <a:r>
                        <a:rPr lang="en-US" sz="1400" b="1" u="none" strike="noStrike" dirty="0" err="1">
                          <a:effectLst/>
                          <a:latin typeface="Arial" panose="020B0604020202020204" pitchFamily="34" charset="0"/>
                          <a:cs typeface="Arial" panose="020B0604020202020204" pitchFamily="34" charset="0"/>
                        </a:rPr>
                        <a:t>tích</a:t>
                      </a:r>
                      <a:r>
                        <a:rPr lang="en-US" sz="1400" b="1" u="none" strike="noStrike" dirty="0">
                          <a:effectLst/>
                          <a:latin typeface="Arial" panose="020B0604020202020204" pitchFamily="34" charset="0"/>
                          <a:cs typeface="Arial" panose="020B0604020202020204" pitchFamily="34" charset="0"/>
                        </a:rPr>
                        <a:t> </a:t>
                      </a:r>
                      <a:r>
                        <a:rPr lang="en-US" sz="1400" b="1" u="none" strike="noStrike" dirty="0" err="1">
                          <a:effectLst/>
                          <a:latin typeface="Arial" panose="020B0604020202020204" pitchFamily="34" charset="0"/>
                          <a:cs typeface="Arial" panose="020B0604020202020204" pitchFamily="34" charset="0"/>
                        </a:rPr>
                        <a:t>kinh</a:t>
                      </a:r>
                      <a:r>
                        <a:rPr lang="en-US" sz="1400" b="1" u="none" strike="noStrike" dirty="0">
                          <a:effectLst/>
                          <a:latin typeface="Arial" panose="020B0604020202020204" pitchFamily="34" charset="0"/>
                          <a:cs typeface="Arial" panose="020B0604020202020204" pitchFamily="34" charset="0"/>
                        </a:rPr>
                        <a:t> </a:t>
                      </a:r>
                      <a:r>
                        <a:rPr lang="en-US" sz="1400" b="1" u="none" strike="noStrike" dirty="0" err="1">
                          <a:effectLst/>
                          <a:latin typeface="Arial" panose="020B0604020202020204" pitchFamily="34" charset="0"/>
                          <a:cs typeface="Arial" panose="020B0604020202020204" pitchFamily="34" charset="0"/>
                        </a:rPr>
                        <a:t>tế</a:t>
                      </a:r>
                      <a:r>
                        <a:rPr lang="en-US" sz="1400" b="1" u="none" strike="noStrike" dirty="0">
                          <a:effectLst/>
                          <a:latin typeface="Arial" panose="020B0604020202020204" pitchFamily="34" charset="0"/>
                          <a:cs typeface="Arial" panose="020B0604020202020204" pitchFamily="34" charset="0"/>
                        </a:rPr>
                        <a:t> (Economic Analysis)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619500894"/>
                  </a:ext>
                </a:extLst>
              </a:tr>
              <a:tr h="581764">
                <a:tc>
                  <a:txBody>
                    <a:bodyPr/>
                    <a:lstStyle/>
                    <a:p>
                      <a:pPr algn="ctr" fontAlgn="b"/>
                      <a:r>
                        <a:rPr lang="vi-VN" sz="1400" u="none" strike="noStrike">
                          <a:effectLst/>
                          <a:latin typeface="Arial" panose="020B0604020202020204" pitchFamily="34" charset="0"/>
                          <a:cs typeface="Arial" panose="020B0604020202020204" pitchFamily="34" charset="0"/>
                        </a:rPr>
                        <a:t>1</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dirty="0">
                          <a:effectLst/>
                          <a:latin typeface="Arial" panose="020B0604020202020204" pitchFamily="34" charset="0"/>
                          <a:cs typeface="Arial" panose="020B0604020202020204" pitchFamily="34" charset="0"/>
                        </a:rPr>
                        <a:t>Mục tiêu</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Đánh giá hiệu quả cho nhà đầu tư/doanh nghiệp.</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Đánh giá hiệu quả và tác động của dự án đối với nền kinh tế - xã hội quốc gia</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192683317"/>
                  </a:ext>
                </a:extLst>
              </a:tr>
              <a:tr h="387842">
                <a:tc>
                  <a:txBody>
                    <a:bodyPr/>
                    <a:lstStyle/>
                    <a:p>
                      <a:pPr algn="ctr" fontAlgn="b"/>
                      <a:r>
                        <a:rPr lang="vi-VN" sz="1400" u="none" strike="noStrike">
                          <a:effectLst/>
                          <a:latin typeface="Arial" panose="020B0604020202020204" pitchFamily="34" charset="0"/>
                          <a:cs typeface="Arial" panose="020B0604020202020204" pitchFamily="34" charset="0"/>
                        </a:rPr>
                        <a:t>2</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dirty="0">
                          <a:effectLst/>
                          <a:latin typeface="Arial" panose="020B0604020202020204" pitchFamily="34" charset="0"/>
                          <a:cs typeface="Arial" panose="020B0604020202020204" pitchFamily="34" charset="0"/>
                        </a:rPr>
                        <a:t>Đối tượng dòng tiền</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Doanh thu bán hàng, dịch vụ.</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 Chi phí và lợi ích KTXH, không chỉ tài chính.</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3225856298"/>
                  </a:ext>
                </a:extLst>
              </a:tr>
              <a:tr h="193921">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 Chi phí đầu tư, chi phí vận hành thực tế.</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Loại bỏ thuế gián thu, trợ cấp.</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2773714194"/>
                  </a:ext>
                </a:extLst>
              </a:tr>
              <a:tr h="387842">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dirty="0">
                          <a:effectLst/>
                          <a:latin typeface="Arial" panose="020B0604020202020204" pitchFamily="34" charset="0"/>
                          <a:cs typeface="Arial" panose="020B0604020202020204" pitchFamily="34" charset="0"/>
                        </a:rPr>
                        <a:t> </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 Thuế, lãi vay được tính.</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 Tính đến ngoại tác (externalities): môi trường, an sinh xã hội, việc làm, công bằng.</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3766438139"/>
                  </a:ext>
                </a:extLst>
              </a:tr>
              <a:tr h="193921">
                <a:tc>
                  <a:txBody>
                    <a:bodyPr/>
                    <a:lstStyle/>
                    <a:p>
                      <a:pPr algn="ctr" fontAlgn="b"/>
                      <a:r>
                        <a:rPr lang="vi-VN" sz="1400" u="none" strike="noStrike">
                          <a:effectLst/>
                          <a:latin typeface="Arial" panose="020B0604020202020204" pitchFamily="34" charset="0"/>
                          <a:cs typeface="Arial" panose="020B0604020202020204" pitchFamily="34" charset="0"/>
                        </a:rPr>
                        <a:t>3</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Giá trị sử dụng</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400" u="none" strike="noStrike" dirty="0">
                          <a:effectLst/>
                          <a:latin typeface="Arial" panose="020B0604020202020204" pitchFamily="34" charset="0"/>
                          <a:cs typeface="Arial" panose="020B0604020202020204" pitchFamily="34" charset="0"/>
                        </a:rPr>
                        <a:t>- </a:t>
                      </a:r>
                      <a:r>
                        <a:rPr lang="en-US" sz="1400" u="none" strike="noStrike" dirty="0" err="1">
                          <a:effectLst/>
                          <a:latin typeface="Arial" panose="020B0604020202020204" pitchFamily="34" charset="0"/>
                          <a:cs typeface="Arial" panose="020B0604020202020204" pitchFamily="34" charset="0"/>
                        </a:rPr>
                        <a:t>Giá</a:t>
                      </a:r>
                      <a:r>
                        <a:rPr lang="en-US" sz="1400" u="none" strike="noStrike" dirty="0">
                          <a:effectLst/>
                          <a:latin typeface="Arial" panose="020B0604020202020204" pitchFamily="34" charset="0"/>
                          <a:cs typeface="Arial" panose="020B0604020202020204" pitchFamily="34" charset="0"/>
                        </a:rPr>
                        <a:t> </a:t>
                      </a:r>
                      <a:r>
                        <a:rPr lang="en-US" sz="1400" u="none" strike="noStrike" dirty="0" err="1">
                          <a:effectLst/>
                          <a:latin typeface="Arial" panose="020B0604020202020204" pitchFamily="34" charset="0"/>
                          <a:cs typeface="Arial" panose="020B0604020202020204" pitchFamily="34" charset="0"/>
                        </a:rPr>
                        <a:t>thị</a:t>
                      </a:r>
                      <a:r>
                        <a:rPr lang="en-US" sz="1400" u="none" strike="noStrike" dirty="0">
                          <a:effectLst/>
                          <a:latin typeface="Arial" panose="020B0604020202020204" pitchFamily="34" charset="0"/>
                          <a:cs typeface="Arial" panose="020B0604020202020204" pitchFamily="34" charset="0"/>
                        </a:rPr>
                        <a:t> </a:t>
                      </a:r>
                      <a:r>
                        <a:rPr lang="en-US" sz="1400" u="none" strike="noStrike" dirty="0" err="1">
                          <a:effectLst/>
                          <a:latin typeface="Arial" panose="020B0604020202020204" pitchFamily="34" charset="0"/>
                          <a:cs typeface="Arial" panose="020B0604020202020204" pitchFamily="34" charset="0"/>
                        </a:rPr>
                        <a:t>trường</a:t>
                      </a:r>
                      <a:r>
                        <a:rPr lang="en-US" sz="1400" u="none" strike="noStrike" dirty="0">
                          <a:effectLst/>
                          <a:latin typeface="Arial" panose="020B0604020202020204" pitchFamily="34" charset="0"/>
                          <a:cs typeface="Arial" panose="020B0604020202020204" pitchFamily="34" charset="0"/>
                        </a:rPr>
                        <a:t> (market prices).</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400" u="none" strike="noStrike">
                          <a:effectLst/>
                          <a:latin typeface="Arial" panose="020B0604020202020204" pitchFamily="34" charset="0"/>
                          <a:cs typeface="Arial" panose="020B0604020202020204" pitchFamily="34" charset="0"/>
                        </a:rPr>
                        <a:t>- Giá kinh tế (economic prices/shadow prices).</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61873315"/>
                  </a:ext>
                </a:extLst>
              </a:tr>
              <a:tr h="387842">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Lãi suất thương mại.</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Chi phí cơ hội vốn xã hội (SOC – Social Opportunity Cost).</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1697974005"/>
                  </a:ext>
                </a:extLst>
              </a:tr>
              <a:tr h="387842">
                <a:tc>
                  <a:txBody>
                    <a:bodyPr/>
                    <a:lstStyle/>
                    <a:p>
                      <a:pPr algn="ctr" fontAlgn="b"/>
                      <a:r>
                        <a:rPr lang="vi-VN" sz="1400" u="none" strike="noStrike">
                          <a:effectLst/>
                          <a:latin typeface="Arial" panose="020B0604020202020204" pitchFamily="34" charset="0"/>
                          <a:cs typeface="Arial" panose="020B0604020202020204" pitchFamily="34" charset="0"/>
                        </a:rPr>
                        <a:t>4</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Chỉ tiêu đánh giá chính</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 NPV (Net Present Value – Giá trị hiện tại ròng).</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ENPV (Economic Net Present Value).</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4117763266"/>
                  </a:ext>
                </a:extLst>
              </a:tr>
              <a:tr h="387842">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dirty="0">
                          <a:effectLst/>
                          <a:latin typeface="Arial" panose="020B0604020202020204" pitchFamily="34" charset="0"/>
                          <a:cs typeface="Arial" panose="020B0604020202020204" pitchFamily="34" charset="0"/>
                        </a:rPr>
                        <a:t> </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400" u="none" strike="noStrike">
                          <a:effectLst/>
                          <a:latin typeface="Arial" panose="020B0604020202020204" pitchFamily="34" charset="0"/>
                          <a:cs typeface="Arial" panose="020B0604020202020204" pitchFamily="34" charset="0"/>
                        </a:rPr>
                        <a:t>- IRR (Internal Rate of Return – Tỷ suất hoàn vốn nội bộ).</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400" u="none" strike="noStrike">
                          <a:effectLst/>
                          <a:latin typeface="Arial" panose="020B0604020202020204" pitchFamily="34" charset="0"/>
                          <a:cs typeface="Arial" panose="020B0604020202020204" pitchFamily="34" charset="0"/>
                        </a:rPr>
                        <a:t>- EIRR (Economic Internal Rate of Return).</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1687564115"/>
                  </a:ext>
                </a:extLst>
              </a:tr>
              <a:tr h="193921">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400" u="none" strike="noStrike">
                          <a:effectLst/>
                          <a:latin typeface="Arial" panose="020B0604020202020204" pitchFamily="34" charset="0"/>
                          <a:cs typeface="Arial" panose="020B0604020202020204" pitchFamily="34" charset="0"/>
                        </a:rPr>
                        <a:t>- B/C (Benefit/Cost ratio).</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EBCR (Economic Benefit-Cost Ratio).</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2481607191"/>
                  </a:ext>
                </a:extLst>
              </a:tr>
              <a:tr h="193921">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Thời gian hoàn vốn (Payback Period).</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2420290549"/>
                  </a:ext>
                </a:extLst>
              </a:tr>
              <a:tr h="387842">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Lợi nhuận cổ đông.</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Ảnh hưởng đến công bằng xã hội, xóa đói giảm nghèo.</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2275375470"/>
                  </a:ext>
                </a:extLst>
              </a:tr>
              <a:tr h="193921">
                <a:tc>
                  <a:txBody>
                    <a:bodyPr/>
                    <a:lstStyle/>
                    <a:p>
                      <a:pPr algn="ctr" fontAlgn="b"/>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a:txBody>
                    <a:bodyPr/>
                    <a:lstStyle/>
                    <a:p>
                      <a:pPr algn="l" fontAlgn="ctr"/>
                      <a:r>
                        <a:rPr lang="vi-VN" sz="1400" u="none" strike="noStrike">
                          <a:effectLst/>
                          <a:latin typeface="Arial" panose="020B0604020202020204" pitchFamily="34" charset="0"/>
                          <a:cs typeface="Arial" panose="020B0604020202020204" pitchFamily="34" charset="0"/>
                        </a:rPr>
                        <a:t> </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a:effectLst/>
                          <a:latin typeface="Arial" panose="020B0604020202020204" pitchFamily="34" charset="0"/>
                          <a:cs typeface="Arial" panose="020B0604020202020204" pitchFamily="34" charset="0"/>
                        </a:rPr>
                        <a:t>- Rủi ro tài chính.</a:t>
                      </a:r>
                      <a:endParaRPr lang="vi-VN" sz="14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vi-VN" sz="1400" u="none" strike="noStrike" dirty="0">
                          <a:effectLst/>
                          <a:latin typeface="Arial" panose="020B0604020202020204" pitchFamily="34" charset="0"/>
                          <a:cs typeface="Arial" panose="020B0604020202020204" pitchFamily="34" charset="0"/>
                        </a:rPr>
                        <a:t>- Bảo vệ môi trường, phát triển bền vững.</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1416656402"/>
                  </a:ext>
                </a:extLst>
              </a:tr>
            </a:tbl>
          </a:graphicData>
        </a:graphic>
      </p:graphicFrame>
    </p:spTree>
    <p:extLst>
      <p:ext uri="{BB962C8B-B14F-4D97-AF65-F5344CB8AC3E}">
        <p14:creationId xmlns:p14="http://schemas.microsoft.com/office/powerpoint/2010/main" val="2621901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4;p27">
            <a:extLst>
              <a:ext uri="{FF2B5EF4-FFF2-40B4-BE49-F238E27FC236}">
                <a16:creationId xmlns:a16="http://schemas.microsoft.com/office/drawing/2014/main" id="{6FDA354D-0AD9-FE49-15BF-AE63657A56E8}"/>
              </a:ext>
            </a:extLst>
          </p:cNvPr>
          <p:cNvSpPr txBox="1">
            <a:spLocks/>
          </p:cNvSpPr>
          <p:nvPr/>
        </p:nvSpPr>
        <p:spPr>
          <a:xfrm>
            <a:off x="724989" y="2036707"/>
            <a:ext cx="10515600" cy="3922304"/>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vi-VN" sz="2000" b="1" i="0" u="none" strike="noStrike" kern="0" cap="none" spc="0" normalizeH="0" baseline="0" noProof="0" dirty="0">
                <a:ln>
                  <a:noFill/>
                </a:ln>
                <a:solidFill>
                  <a:schemeClr val="tx1"/>
                </a:solidFill>
                <a:effectLst/>
                <a:uLnTx/>
                <a:uFillTx/>
                <a:latin typeface="Arial"/>
                <a:ea typeface="Arial"/>
                <a:cs typeface="Arial"/>
                <a:sym typeface="Arial"/>
              </a:rPr>
              <a:t>Phân tích tài chính và kinh tế</a:t>
            </a:r>
            <a:r>
              <a:rPr kumimoji="0" lang="vi-VN" sz="2000" b="0" i="0" u="none" strike="noStrike" kern="0" cap="none" spc="0" normalizeH="0" baseline="0" noProof="0" dirty="0">
                <a:ln>
                  <a:noFill/>
                </a:ln>
                <a:solidFill>
                  <a:schemeClr val="tx1"/>
                </a:solidFill>
                <a:effectLst/>
                <a:uLnTx/>
                <a:uFillTx/>
                <a:latin typeface="Arial"/>
                <a:ea typeface="Arial"/>
                <a:cs typeface="Arial"/>
                <a:sym typeface="Arial"/>
              </a:rPr>
              <a:t> được Ngân hàng Thế giới sử dụng để xác định tính khả thi của một dự án. Các chính phủ cũng thường yêu cầu các phân tích tương tự nhằm đánh giá tác động của những chính sách, quy định và chương trình của nhà nước đối với chi tiêu công và lợi ích xã hội.</a:t>
            </a:r>
            <a:endParaRPr kumimoji="0" lang="vi-VN" sz="2800" b="0" i="0" u="none" strike="noStrike" kern="0" cap="none" spc="0" normalizeH="0" baseline="0" noProof="0" dirty="0">
              <a:ln>
                <a:noFill/>
              </a:ln>
              <a:solidFill>
                <a:schemeClr val="tx1"/>
              </a:solidFill>
              <a:effectLst/>
              <a:uLnTx/>
              <a:uFillTx/>
              <a:latin typeface="Calibri"/>
              <a:ea typeface="Calibri"/>
              <a:cs typeface="Calibri"/>
              <a:sym typeface="Calibri"/>
            </a:endParaRPr>
          </a:p>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vi-VN" sz="2000" b="1" i="0" u="none" strike="noStrike" kern="0" cap="none" spc="0" normalizeH="0" baseline="0" noProof="0" dirty="0">
                <a:ln>
                  <a:noFill/>
                </a:ln>
                <a:solidFill>
                  <a:schemeClr val="tx1"/>
                </a:solidFill>
                <a:effectLst/>
                <a:uLnTx/>
                <a:uFillTx/>
                <a:latin typeface="Arial"/>
                <a:ea typeface="Arial"/>
                <a:cs typeface="Arial"/>
                <a:sym typeface="Arial"/>
              </a:rPr>
              <a:t>Phân tích tài chính.</a:t>
            </a:r>
            <a:r>
              <a:rPr kumimoji="0" lang="vi-VN" sz="2000" b="0" i="0" u="none" strike="noStrike" kern="0" cap="none" spc="0" normalizeH="0" baseline="0" noProof="0" dirty="0">
                <a:ln>
                  <a:noFill/>
                </a:ln>
                <a:solidFill>
                  <a:schemeClr val="tx1"/>
                </a:solidFill>
                <a:effectLst/>
                <a:uLnTx/>
                <a:uFillTx/>
                <a:latin typeface="Arial"/>
                <a:ea typeface="Arial"/>
                <a:cs typeface="Arial"/>
                <a:sym typeface="Arial"/>
              </a:rPr>
              <a:t> Được sử dụng để xác định tính khả thi về mặt tài chính của một hoạt động từ góc nhìn của đơn vị thực hiện. Phân tích này tập trung vào dòng tiền vào và ra liên quan đến dự án và sử dụng </a:t>
            </a:r>
            <a:r>
              <a:rPr kumimoji="0" lang="vi-VN" sz="2000" b="1" i="0" u="none" strike="noStrike" kern="0" cap="none" spc="0" normalizeH="0" baseline="0" noProof="0" dirty="0">
                <a:ln>
                  <a:noFill/>
                </a:ln>
                <a:solidFill>
                  <a:schemeClr val="tx1"/>
                </a:solidFill>
                <a:effectLst/>
                <a:uLnTx/>
                <a:uFillTx/>
                <a:latin typeface="Arial"/>
                <a:ea typeface="Arial"/>
                <a:cs typeface="Arial"/>
                <a:sym typeface="Arial"/>
              </a:rPr>
              <a:t>giá thị trường</a:t>
            </a:r>
            <a:r>
              <a:rPr kumimoji="0" lang="vi-VN" sz="2000" b="0" i="0" u="none" strike="noStrike" kern="0" cap="none" spc="0" normalizeH="0" baseline="0" noProof="0" dirty="0">
                <a:ln>
                  <a:noFill/>
                </a:ln>
                <a:solidFill>
                  <a:schemeClr val="tx1"/>
                </a:solidFill>
                <a:effectLst/>
                <a:uLnTx/>
                <a:uFillTx/>
                <a:latin typeface="Arial"/>
                <a:ea typeface="Arial"/>
                <a:cs typeface="Arial"/>
                <a:sym typeface="Arial"/>
              </a:rPr>
              <a:t>.</a:t>
            </a:r>
            <a:endParaRPr kumimoji="0" lang="vi-VN" sz="2800" b="0" i="0" u="none" strike="noStrike" kern="0" cap="none" spc="0" normalizeH="0" baseline="0" noProof="0" dirty="0">
              <a:ln>
                <a:noFill/>
              </a:ln>
              <a:solidFill>
                <a:schemeClr val="tx1"/>
              </a:solidFill>
              <a:effectLst/>
              <a:uLnTx/>
              <a:uFillTx/>
              <a:latin typeface="Calibri"/>
              <a:ea typeface="Calibri"/>
              <a:cs typeface="Calibri"/>
              <a:sym typeface="Calibri"/>
            </a:endParaRPr>
          </a:p>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vi-VN" sz="2000" b="1" i="0" u="none" strike="noStrike" kern="0" cap="none" spc="0" normalizeH="0" baseline="0" noProof="0" dirty="0">
                <a:ln>
                  <a:noFill/>
                </a:ln>
                <a:solidFill>
                  <a:schemeClr val="tx1"/>
                </a:solidFill>
                <a:effectLst/>
                <a:uLnTx/>
                <a:uFillTx/>
                <a:latin typeface="Arial"/>
                <a:ea typeface="Arial"/>
                <a:cs typeface="Arial"/>
                <a:sym typeface="Arial"/>
              </a:rPr>
              <a:t>Phân tích kinh tế.</a:t>
            </a:r>
            <a:r>
              <a:rPr kumimoji="0" lang="vi-VN" sz="2000" b="0" i="0" u="none" strike="noStrike" kern="0" cap="none" spc="0" normalizeH="0" baseline="0" noProof="0" dirty="0">
                <a:ln>
                  <a:noFill/>
                </a:ln>
                <a:solidFill>
                  <a:schemeClr val="tx1"/>
                </a:solidFill>
                <a:effectLst/>
                <a:uLnTx/>
                <a:uFillTx/>
                <a:latin typeface="Arial"/>
                <a:ea typeface="Arial"/>
                <a:cs typeface="Arial"/>
                <a:sym typeface="Arial"/>
              </a:rPr>
              <a:t> Được sử dụng để xác định tác động ròng (chi phí hoặc lợi ích) của hoạt động đối với nền kinh tế và xã hội nói chung (ở cấp quốc gia và toàn cầu). Phân tích này sử dụng </a:t>
            </a:r>
            <a:r>
              <a:rPr kumimoji="0" lang="vi-VN" sz="2000" b="1" i="0" u="none" strike="noStrike" kern="0" cap="none" spc="0" normalizeH="0" baseline="0" noProof="0" dirty="0">
                <a:ln>
                  <a:noFill/>
                </a:ln>
                <a:solidFill>
                  <a:schemeClr val="tx1"/>
                </a:solidFill>
                <a:effectLst/>
                <a:uLnTx/>
                <a:uFillTx/>
                <a:latin typeface="Arial"/>
                <a:ea typeface="Arial"/>
                <a:cs typeface="Arial"/>
                <a:sym typeface="Arial"/>
              </a:rPr>
              <a:t>giá kinh tế</a:t>
            </a:r>
            <a:r>
              <a:rPr kumimoji="0" lang="vi-VN" sz="2000" b="0" i="0" u="none" strike="noStrike" kern="0" cap="none" spc="0" normalizeH="0" baseline="0" noProof="0" dirty="0">
                <a:ln>
                  <a:noFill/>
                </a:ln>
                <a:solidFill>
                  <a:schemeClr val="tx1"/>
                </a:solidFill>
                <a:effectLst/>
                <a:uLnTx/>
                <a:uFillTx/>
                <a:latin typeface="Arial"/>
                <a:ea typeface="Arial"/>
                <a:cs typeface="Arial"/>
                <a:sym typeface="Arial"/>
              </a:rPr>
              <a:t>, có tính đến chi phí cơ hội đối với xã hội, sự hiện diện của các can thiệp của chính phủ gây ra biến dạng thị trường (ví dụ: thuế, thuế quan, trợ cấp), và các ngoại tác.</a:t>
            </a:r>
            <a:endParaRPr kumimoji="0" lang="vi-VN" sz="2800" b="0" i="0" u="none" strike="noStrike" kern="0" cap="none" spc="0" normalizeH="0" baseline="0" noProof="0" dirty="0">
              <a:ln>
                <a:noFill/>
              </a:ln>
              <a:solidFill>
                <a:schemeClr val="tx1"/>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vi-VN" sz="2000" b="0" i="0" u="none" strike="noStrike" kern="0" cap="none" spc="0" normalizeH="0" baseline="0" noProof="0" dirty="0">
              <a:ln>
                <a:noFill/>
              </a:ln>
              <a:solidFill>
                <a:srgbClr val="FF0000"/>
              </a:solidFill>
              <a:effectLst/>
              <a:uLnTx/>
              <a:uFillTx/>
              <a:latin typeface="Calibri"/>
              <a:ea typeface="Calibri"/>
              <a:cs typeface="Calibri"/>
              <a:sym typeface="Calibri"/>
            </a:endParaRPr>
          </a:p>
        </p:txBody>
      </p:sp>
      <p:sp>
        <p:nvSpPr>
          <p:cNvPr id="5" name="Google Shape;225;p27">
            <a:extLst>
              <a:ext uri="{FF2B5EF4-FFF2-40B4-BE49-F238E27FC236}">
                <a16:creationId xmlns:a16="http://schemas.microsoft.com/office/drawing/2014/main" id="{ACECD514-8C06-C75E-980C-6FAF806BA4B2}"/>
              </a:ext>
            </a:extLst>
          </p:cNvPr>
          <p:cNvSpPr txBox="1">
            <a:spLocks/>
          </p:cNvSpPr>
          <p:nvPr/>
        </p:nvSpPr>
        <p:spPr>
          <a:xfrm>
            <a:off x="838200" y="1332985"/>
            <a:ext cx="10515599" cy="506152"/>
          </a:xfrm>
          <a:prstGeom prst="rect">
            <a:avLst/>
          </a:prstGeom>
          <a:solidFill>
            <a:srgbClr val="C4EEFF"/>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ct val="111111"/>
              <a:buFont typeface="Arial"/>
              <a:buNone/>
              <a:tabLst/>
              <a:defRPr/>
            </a:pPr>
            <a:r>
              <a:rPr kumimoji="0" lang="en-US" sz="3600" b="1" i="0" u="none" strike="noStrike" kern="0" cap="none" spc="0" normalizeH="0" baseline="0" noProof="0" dirty="0">
                <a:ln>
                  <a:noFill/>
                </a:ln>
                <a:solidFill>
                  <a:schemeClr val="tx1"/>
                </a:solidFill>
                <a:effectLst/>
                <a:uLnTx/>
                <a:uFillTx/>
                <a:latin typeface="Arial"/>
                <a:cs typeface="Arial"/>
                <a:sym typeface="Arial"/>
              </a:rPr>
              <a:t>PHÂN TÍCH TÀI CHÍNH KINH TẾ (WORLD BANK)</a:t>
            </a:r>
          </a:p>
        </p:txBody>
      </p:sp>
    </p:spTree>
    <p:extLst>
      <p:ext uri="{BB962C8B-B14F-4D97-AF65-F5344CB8AC3E}">
        <p14:creationId xmlns:p14="http://schemas.microsoft.com/office/powerpoint/2010/main" val="3477700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F9A3DC9C-856B-B4CF-1C60-FF792F99A555}"/>
              </a:ext>
            </a:extLst>
          </p:cNvPr>
          <p:cNvSpPr txBox="1">
            <a:spLocks/>
          </p:cNvSpPr>
          <p:nvPr/>
        </p:nvSpPr>
        <p:spPr>
          <a:xfrm>
            <a:off x="838201" y="1312436"/>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Phân tích kinh tế và phân tích tài chính</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76710998-0DBE-C305-BC58-508B2C3133DF}"/>
              </a:ext>
            </a:extLst>
          </p:cNvPr>
          <p:cNvSpPr txBox="1">
            <a:spLocks/>
          </p:cNvSpPr>
          <p:nvPr/>
        </p:nvSpPr>
        <p:spPr>
          <a:xfrm>
            <a:off x="580864" y="2113225"/>
            <a:ext cx="11030271" cy="393789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US" sz="2500" b="1" kern="0" dirty="0" err="1">
                <a:solidFill>
                  <a:srgbClr val="000000"/>
                </a:solidFill>
                <a:latin typeface="Arial" panose="020B0604020202020204"/>
              </a:rPr>
              <a:t>Phân</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tích</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kinh</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tế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để</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xem</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lợi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ích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gì</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từ</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quan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điểm</a:t>
            </a:r>
            <a:r>
              <a:rPr lang="en-US" sz="2500" kern="0" dirty="0">
                <a:solidFill>
                  <a:srgbClr val="000000"/>
                </a:solidFill>
                <a:latin typeface="Arial" panose="020B0604020202020204"/>
              </a:rPr>
              <a:t> </a:t>
            </a:r>
            <a:r>
              <a:rPr lang="en-US" sz="2500" i="1" kern="0" dirty="0">
                <a:solidFill>
                  <a:srgbClr val="000000"/>
                </a:solidFill>
                <a:latin typeface="Arial" panose="020B0604020202020204"/>
              </a:rPr>
              <a:t>Quốc </a:t>
            </a:r>
            <a:r>
              <a:rPr lang="en-US" sz="2500" i="1" kern="0" dirty="0" err="1">
                <a:solidFill>
                  <a:srgbClr val="000000"/>
                </a:solidFill>
                <a:latin typeface="Arial" panose="020B0604020202020204"/>
              </a:rPr>
              <a:t>gia</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và</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nền</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kinh</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tế</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quốc</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dân</a:t>
            </a:r>
            <a:r>
              <a:rPr lang="en-US" sz="2500" kern="0" dirty="0">
                <a:solidFill>
                  <a:srgbClr val="000000"/>
                </a:solidFill>
                <a:latin typeface="Arial" panose="020B0604020202020204"/>
              </a:rPr>
              <a:t>:</a:t>
            </a:r>
          </a:p>
          <a:p>
            <a:pPr marL="685800" indent="-457200">
              <a:buClr>
                <a:srgbClr val="000000"/>
              </a:buClr>
              <a:buFont typeface="Arial" panose="020B0604020202020204" pitchFamily="34" charset="0"/>
              <a:buChar char="•"/>
            </a:pPr>
            <a:r>
              <a:rPr lang="en-US" sz="2500" kern="0" dirty="0" err="1">
                <a:solidFill>
                  <a:srgbClr val="000000"/>
                </a:solidFill>
                <a:latin typeface="Arial" panose="020B0604020202020204"/>
              </a:rPr>
              <a:t>Tại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một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thời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điểm</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cụ</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thể</a:t>
            </a:r>
            <a:r>
              <a:rPr lang="en-US" sz="2500" kern="0" dirty="0">
                <a:solidFill>
                  <a:srgbClr val="000000"/>
                </a:solidFill>
                <a:latin typeface="Arial" panose="020B0604020202020204"/>
              </a:rPr>
              <a:t>, Việt Nam </a:t>
            </a:r>
            <a:r>
              <a:rPr lang="en-US" sz="2500" kern="0" dirty="0" err="1">
                <a:solidFill>
                  <a:srgbClr val="000000"/>
                </a:solidFill>
                <a:latin typeface="Arial" panose="020B0604020202020204"/>
              </a:rPr>
              <a:t>chỉ</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một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nguồn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lực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hữu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hạn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lao</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động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tay</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nghề</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tài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nguyên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thiên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nhiên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điện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năng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vốn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đầu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tư</a:t>
            </a:r>
            <a:r>
              <a:rPr lang="en-US" sz="2500" kern="0" dirty="0">
                <a:solidFill>
                  <a:srgbClr val="000000"/>
                </a:solidFill>
                <a:latin typeface="Arial" panose="020B0604020202020204"/>
              </a:rPr>
              <a:t>). </a:t>
            </a:r>
          </a:p>
          <a:p>
            <a:pPr marL="685800" indent="-457200">
              <a:buClr>
                <a:srgbClr val="000000"/>
              </a:buClr>
              <a:buFont typeface="Arial" panose="020B0604020202020204" pitchFamily="34" charset="0"/>
              <a:buChar char="•"/>
            </a:pPr>
            <a:r>
              <a:rPr lang="en-US" sz="2500" kern="0" dirty="0" err="1">
                <a:solidFill>
                  <a:srgbClr val="000000"/>
                </a:solidFill>
                <a:latin typeface="Arial" panose="020B0604020202020204"/>
              </a:rPr>
              <a:t>Câu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hỏi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cơ</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bản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khi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thẩm</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định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đánh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giá</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xem</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liệu</a:t>
            </a:r>
            <a:r>
              <a:rPr lang="en-US" sz="2500" kern="0" dirty="0">
                <a:solidFill>
                  <a:srgbClr val="000000"/>
                </a:solidFill>
                <a:latin typeface="Arial" panose="020B0604020202020204"/>
              </a:rPr>
              <a:t> Việt Nam </a:t>
            </a:r>
            <a:r>
              <a:rPr lang="en-US" sz="2500" kern="0" dirty="0" err="1">
                <a:solidFill>
                  <a:srgbClr val="000000"/>
                </a:solidFill>
                <a:latin typeface="Arial" panose="020B0604020202020204"/>
              </a:rPr>
              <a:t>có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lợi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ích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cao</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hơn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khi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đầu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tư</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các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nguồn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lực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kinh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tế</a:t>
            </a:r>
            <a:r>
              <a:rPr lang="en-US" sz="2500" kern="0" dirty="0">
                <a:solidFill>
                  <a:srgbClr val="000000"/>
                </a:solidFill>
                <a:latin typeface="Arial" panose="020B0604020202020204"/>
              </a:rPr>
              <a:t> khan </a:t>
            </a:r>
            <a:r>
              <a:rPr lang="en-US" sz="2500" kern="0" dirty="0" err="1">
                <a:solidFill>
                  <a:srgbClr val="000000"/>
                </a:solidFill>
                <a:latin typeface="Arial" panose="020B0604020202020204"/>
              </a:rPr>
              <a:t>hiếm</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của</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mình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vào</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nào</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phân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phối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điện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năng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lượng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tái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tạo</a:t>
            </a:r>
            <a:r>
              <a:rPr lang="en-US" sz="2500" kern="0" dirty="0">
                <a:solidFill>
                  <a:srgbClr val="000000"/>
                </a:solidFill>
                <a:latin typeface="Arial" panose="020B0604020202020204"/>
              </a:rPr>
              <a:t> hay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đường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sá</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cảng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biển</a:t>
            </a:r>
            <a:r>
              <a:rPr lang="en-US" sz="2500" kern="0" dirty="0">
                <a:solidFill>
                  <a:srgbClr val="000000"/>
                </a:solidFill>
                <a:latin typeface="Arial" panose="020B0604020202020204"/>
              </a:rPr>
              <a:t>,… </a:t>
            </a:r>
          </a:p>
          <a:p>
            <a:pPr marL="0" indent="0">
              <a:buClr>
                <a:srgbClr val="000000"/>
              </a:buClr>
            </a:pPr>
            <a:endParaRPr lang="en-US" sz="2500" kern="0" dirty="0">
              <a:solidFill>
                <a:srgbClr val="000000"/>
              </a:solidFill>
              <a:latin typeface="Arial" panose="020B0604020202020204"/>
            </a:endParaRP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2326484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97B4350-4EEE-E5B4-6866-13C690F47E64}"/>
              </a:ext>
            </a:extLst>
          </p:cNvPr>
          <p:cNvSpPr txBox="1">
            <a:spLocks/>
          </p:cNvSpPr>
          <p:nvPr/>
        </p:nvSpPr>
        <p:spPr>
          <a:xfrm>
            <a:off x="838200" y="125018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Phân tích kinh tế và phân tích tài chính (tiếp)</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42A19A41-85D1-D7AA-F42B-7ED53D5853D9}"/>
              </a:ext>
            </a:extLst>
          </p:cNvPr>
          <p:cNvSpPr txBox="1">
            <a:spLocks/>
          </p:cNvSpPr>
          <p:nvPr/>
        </p:nvSpPr>
        <p:spPr>
          <a:xfrm>
            <a:off x="323527" y="1756335"/>
            <a:ext cx="11868473" cy="4952690"/>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US" sz="2000" kern="0" dirty="0" err="1">
                <a:solidFill>
                  <a:srgbClr val="000000"/>
                </a:solidFill>
                <a:latin typeface="Arial" panose="020B0604020202020204"/>
              </a:rPr>
              <a:t>Ví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dụ</a:t>
            </a:r>
            <a:r>
              <a:rPr lang="en-US" sz="2000" kern="0" dirty="0">
                <a:solidFill>
                  <a:srgbClr val="000000"/>
                </a:solidFill>
                <a:latin typeface="Arial" panose="020B0604020202020204"/>
              </a:rPr>
              <a:t>,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nhập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khẩu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thiết</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bị</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để</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cải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thiện</a:t>
            </a:r>
            <a:r>
              <a:rPr lang="en-US" sz="2000" kern="0" dirty="0">
                <a:solidFill>
                  <a:srgbClr val="000000"/>
                </a:solidFill>
                <a:latin typeface="Arial" panose="020B0604020202020204"/>
              </a:rPr>
              <a:t> HSNL:</a:t>
            </a:r>
          </a:p>
          <a:p>
            <a:pPr marL="571500" indent="-342900">
              <a:buClr>
                <a:srgbClr val="000000"/>
              </a:buClr>
              <a:buFont typeface="Arial" panose="020B0604020202020204" pitchFamily="34" charset="0"/>
              <a:buChar char="•"/>
            </a:pPr>
            <a:r>
              <a:rPr lang="en-US" sz="2000" kern="0" dirty="0" err="1">
                <a:solidFill>
                  <a:srgbClr val="000000"/>
                </a:solidFill>
                <a:latin typeface="Arial" panose="020B0604020202020204"/>
              </a:rPr>
              <a:t>Đối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với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doanh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nghiệp</a:t>
            </a:r>
            <a:r>
              <a:rPr lang="en-US" sz="2000" kern="0" dirty="0">
                <a:solidFill>
                  <a:srgbClr val="000000"/>
                </a:solidFill>
                <a:latin typeface="Arial" panose="020B0604020202020204"/>
              </a:rPr>
              <a:t>,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đó</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là</a:t>
            </a:r>
            <a:r>
              <a:rPr lang="en-US" sz="2000" kern="0" dirty="0">
                <a:solidFill>
                  <a:srgbClr val="000000"/>
                </a:solidFill>
                <a:latin typeface="Arial" panose="020B0604020202020204"/>
              </a:rPr>
              <a:t> toàn </a:t>
            </a:r>
            <a:r>
              <a:rPr lang="en-US" sz="2000" kern="0" dirty="0" err="1">
                <a:solidFill>
                  <a:srgbClr val="000000"/>
                </a:solidFill>
                <a:latin typeface="Arial" panose="020B0604020202020204"/>
              </a:rPr>
              <a:t>bộ</a:t>
            </a:r>
            <a:r>
              <a:rPr lang="en-US" sz="2000" kern="0" dirty="0">
                <a:solidFill>
                  <a:srgbClr val="000000"/>
                </a:solidFill>
                <a:latin typeface="Arial" panose="020B0604020202020204"/>
              </a:rPr>
              <a:t>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nhập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khẩu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giá</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mua</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bảo</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hiểm</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vận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chuyển</a:t>
            </a:r>
            <a:r>
              <a:rPr lang="en-US" sz="2000" kern="0" dirty="0">
                <a:solidFill>
                  <a:srgbClr val="000000"/>
                </a:solidFill>
                <a:latin typeface="Arial" panose="020B0604020202020204"/>
              </a:rPr>
              <a:t> – CIF) </a:t>
            </a:r>
            <a:r>
              <a:rPr lang="en-US" sz="2000" kern="0" dirty="0" err="1">
                <a:solidFill>
                  <a:srgbClr val="000000"/>
                </a:solidFill>
                <a:latin typeface="Arial" panose="020B0604020202020204"/>
              </a:rPr>
              <a:t>tại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điểm</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nhập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khẩu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cộng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với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thuế</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nhập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khẩu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nếu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có</a:t>
            </a:r>
            <a:r>
              <a:rPr lang="en-US" sz="2000" kern="0" dirty="0">
                <a:solidFill>
                  <a:srgbClr val="000000"/>
                </a:solidFill>
                <a:latin typeface="Arial" panose="020B0604020202020204"/>
              </a:rPr>
              <a:t>)</a:t>
            </a:r>
          </a:p>
          <a:p>
            <a:pPr marL="571500" indent="-342900">
              <a:buClr>
                <a:srgbClr val="000000"/>
              </a:buClr>
              <a:buFont typeface="Arial" panose="020B0604020202020204" pitchFamily="34" charset="0"/>
              <a:buChar char="•"/>
            </a:pPr>
            <a:r>
              <a:rPr lang="en-US" sz="2000" kern="0" dirty="0" err="1">
                <a:solidFill>
                  <a:srgbClr val="000000"/>
                </a:solidFill>
                <a:latin typeface="Arial" panose="020B0604020202020204"/>
              </a:rPr>
              <a:t>Từ</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quan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điểm</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quốc</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gia</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thuế</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nhập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khẩu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có</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phải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là</a:t>
            </a:r>
            <a:r>
              <a:rPr lang="en-US" sz="2000" kern="0" dirty="0">
                <a:solidFill>
                  <a:srgbClr val="000000"/>
                </a:solidFill>
                <a:latin typeface="Arial" panose="020B0604020202020204"/>
              </a:rPr>
              <a:t>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không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Tại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sao</a:t>
            </a:r>
            <a:r>
              <a:rPr lang="en-US" sz="2000" kern="0" dirty="0">
                <a:solidFill>
                  <a:srgbClr val="000000"/>
                </a:solidFill>
                <a:latin typeface="Arial" panose="020B0604020202020204"/>
              </a:rPr>
              <a:t> CIF </a:t>
            </a:r>
            <a:r>
              <a:rPr lang="en-US" sz="2000" kern="0" dirty="0" err="1">
                <a:solidFill>
                  <a:srgbClr val="000000"/>
                </a:solidFill>
                <a:latin typeface="Arial" panose="020B0604020202020204"/>
              </a:rPr>
              <a:t>mới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là</a:t>
            </a:r>
            <a:r>
              <a:rPr lang="en-US" sz="2000" kern="0" dirty="0">
                <a:solidFill>
                  <a:srgbClr val="000000"/>
                </a:solidFill>
                <a:latin typeface="Arial" panose="020B0604020202020204"/>
              </a:rPr>
              <a:t>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kinh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tế</a:t>
            </a:r>
            <a:r>
              <a:rPr lang="en-US" sz="2000" kern="0" dirty="0">
                <a:solidFill>
                  <a:srgbClr val="000000"/>
                </a:solidFill>
                <a:latin typeface="Arial" panose="020B0604020202020204"/>
              </a:rPr>
              <a:t>?   </a:t>
            </a:r>
          </a:p>
          <a:p>
            <a:pPr marL="571500" indent="-342900">
              <a:buClr>
                <a:srgbClr val="000000"/>
              </a:buClr>
              <a:buFont typeface="Arial" panose="020B0604020202020204" pitchFamily="34" charset="0"/>
              <a:buChar char="•"/>
            </a:pPr>
            <a:r>
              <a:rPr lang="en-US" sz="2000" kern="0" dirty="0">
                <a:solidFill>
                  <a:srgbClr val="000000"/>
                </a:solidFill>
                <a:latin typeface="Arial" panose="020B0604020202020204"/>
              </a:rPr>
              <a:t>Khi </a:t>
            </a:r>
            <a:r>
              <a:rPr lang="en-US" sz="2000" kern="0" dirty="0" err="1">
                <a:solidFill>
                  <a:srgbClr val="000000"/>
                </a:solidFill>
                <a:latin typeface="Arial" panose="020B0604020202020204"/>
              </a:rPr>
              <a:t>phân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tích</a:t>
            </a:r>
            <a:r>
              <a:rPr lang="en-US" sz="2000" kern="0" dirty="0">
                <a:solidFill>
                  <a:srgbClr val="000000"/>
                </a:solidFill>
                <a:latin typeface="Arial" panose="020B0604020202020204"/>
              </a:rPr>
              <a:t> </a:t>
            </a:r>
            <a:r>
              <a:rPr lang="en-US" sz="2000" b="1" kern="0" dirty="0" err="1">
                <a:solidFill>
                  <a:srgbClr val="FF0000"/>
                </a:solidFill>
                <a:latin typeface="Arial" panose="020B0604020202020204"/>
              </a:rPr>
              <a:t>kinh</a:t>
            </a:r>
            <a:r>
              <a:rPr lang="en-US" sz="2000" b="1" kern="0" dirty="0">
                <a:solidFill>
                  <a:srgbClr val="FF0000"/>
                </a:solidFill>
                <a:latin typeface="Arial" panose="020B0604020202020204"/>
              </a:rPr>
              <a:t> </a:t>
            </a:r>
            <a:r>
              <a:rPr lang="en-US" sz="2000" b="1" kern="0" dirty="0" err="1">
                <a:solidFill>
                  <a:srgbClr val="FF0000"/>
                </a:solidFill>
                <a:latin typeface="Arial" panose="020B0604020202020204"/>
              </a:rPr>
              <a:t>tế</a:t>
            </a:r>
            <a:r>
              <a:rPr lang="en-US" sz="2000" b="1" kern="0" dirty="0">
                <a:solidFill>
                  <a:srgbClr val="FF0000"/>
                </a:solidFill>
                <a:latin typeface="Arial" panose="020B0604020202020204"/>
              </a:rPr>
              <a:t> </a:t>
            </a:r>
            <a:r>
              <a:rPr lang="en-US" sz="2000" kern="0" dirty="0" err="1">
                <a:solidFill>
                  <a:srgbClr val="000000"/>
                </a:solidFill>
                <a:latin typeface="Arial" panose="020B0604020202020204"/>
              </a:rPr>
              <a:t>thì</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không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xét</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đến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những</a:t>
            </a:r>
            <a:r>
              <a:rPr lang="en-US" sz="2000" kern="0" dirty="0">
                <a:solidFill>
                  <a:srgbClr val="000000"/>
                </a:solidFill>
                <a:latin typeface="Arial" panose="020B0604020202020204"/>
              </a:rPr>
              <a:t>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sau</a:t>
            </a:r>
            <a:r>
              <a:rPr lang="en-US" sz="2000" kern="0" dirty="0">
                <a:solidFill>
                  <a:srgbClr val="000000"/>
                </a:solidFill>
                <a:latin typeface="Arial" panose="020B0604020202020204"/>
              </a:rPr>
              <a:t>:</a:t>
            </a:r>
          </a:p>
          <a:p>
            <a:pPr marL="457200" lvl="1" indent="0">
              <a:buClr>
                <a:srgbClr val="FF3300"/>
              </a:buClr>
              <a:buFont typeface="Noto Sans Symbols"/>
              <a:buNone/>
            </a:pPr>
            <a:r>
              <a:rPr lang="en-US" sz="2000" i="1" kern="0" dirty="0" err="1">
                <a:solidFill>
                  <a:srgbClr val="000000"/>
                </a:solidFill>
                <a:latin typeface="Arial" panose="020B0604020202020204"/>
              </a:rPr>
              <a:t>Trả</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lãi</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vay</a:t>
            </a:r>
            <a:r>
              <a:rPr lang="en-US" sz="2000" kern="0" dirty="0">
                <a:solidFill>
                  <a:srgbClr val="000000"/>
                </a:solidFill>
                <a:latin typeface="Arial" panose="020B0604020202020204"/>
              </a:rPr>
              <a:t> – </a:t>
            </a:r>
            <a:r>
              <a:rPr lang="en-US" sz="2000" kern="0" dirty="0" err="1">
                <a:solidFill>
                  <a:srgbClr val="000000"/>
                </a:solidFill>
                <a:latin typeface="Arial" panose="020B0604020202020204"/>
              </a:rPr>
              <a:t>là</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tiền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trả</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của</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người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vay</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vốn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cho</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người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sở</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hữu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vốn</a:t>
            </a:r>
            <a:endParaRPr lang="en-US" sz="2000" kern="0" dirty="0">
              <a:solidFill>
                <a:srgbClr val="000000"/>
              </a:solidFill>
              <a:latin typeface="Arial" panose="020B0604020202020204"/>
            </a:endParaRPr>
          </a:p>
          <a:p>
            <a:pPr marL="457200" lvl="1" indent="0">
              <a:buClr>
                <a:srgbClr val="FF3300"/>
              </a:buClr>
              <a:buFont typeface="Noto Sans Symbols"/>
              <a:buNone/>
            </a:pPr>
            <a:r>
              <a:rPr lang="en-US" sz="2000" i="1" kern="0" dirty="0">
                <a:solidFill>
                  <a:srgbClr val="000000"/>
                </a:solidFill>
                <a:latin typeface="Arial" panose="020B0604020202020204"/>
              </a:rPr>
              <a:t>Các </a:t>
            </a:r>
            <a:r>
              <a:rPr lang="en-US" sz="2000" i="1" kern="0" dirty="0" err="1">
                <a:solidFill>
                  <a:srgbClr val="000000"/>
                </a:solidFill>
                <a:latin typeface="Arial" panose="020B0604020202020204"/>
              </a:rPr>
              <a:t>loại</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thuế</a:t>
            </a:r>
            <a:r>
              <a:rPr lang="en-US" sz="2000" kern="0" dirty="0">
                <a:solidFill>
                  <a:srgbClr val="000000"/>
                </a:solidFill>
                <a:latin typeface="Arial" panose="020B0604020202020204"/>
              </a:rPr>
              <a:t> - </a:t>
            </a:r>
            <a:r>
              <a:rPr lang="en-US" sz="2000" kern="0" dirty="0" err="1">
                <a:solidFill>
                  <a:srgbClr val="000000"/>
                </a:solidFill>
                <a:latin typeface="Arial" panose="020B0604020202020204"/>
              </a:rPr>
              <a:t>là</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tiền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trả</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của</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người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tiêu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dùng</a:t>
            </a:r>
            <a:r>
              <a:rPr lang="en-US" sz="2000" kern="0" dirty="0">
                <a:solidFill>
                  <a:srgbClr val="000000"/>
                </a:solidFill>
                <a:latin typeface="Arial" panose="020B0604020202020204"/>
              </a:rPr>
              <a:t> hay </a:t>
            </a:r>
            <a:r>
              <a:rPr lang="en-US" sz="2000" kern="0" dirty="0" err="1">
                <a:solidFill>
                  <a:srgbClr val="000000"/>
                </a:solidFill>
                <a:latin typeface="Arial" panose="020B0604020202020204"/>
              </a:rPr>
              <a:t>doanh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nghiệp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cho</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Chính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phủ</a:t>
            </a:r>
            <a:endParaRPr lang="en-US" sz="2000" kern="0" dirty="0">
              <a:solidFill>
                <a:srgbClr val="000000"/>
              </a:solidFill>
              <a:latin typeface="Arial" panose="020B0604020202020204"/>
            </a:endParaRPr>
          </a:p>
          <a:p>
            <a:pPr marL="457200" lvl="1" indent="0">
              <a:buClr>
                <a:srgbClr val="FF3300"/>
              </a:buClr>
              <a:buFont typeface="Noto Sans Symbols"/>
              <a:buNone/>
            </a:pPr>
            <a:r>
              <a:rPr lang="en-US" sz="2000" i="1" kern="0" dirty="0" err="1">
                <a:solidFill>
                  <a:srgbClr val="000000"/>
                </a:solidFill>
                <a:latin typeface="Arial" panose="020B0604020202020204"/>
              </a:rPr>
              <a:t>Thuế</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nhập</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khẩu</a:t>
            </a:r>
            <a:r>
              <a:rPr lang="en-US" sz="2000" kern="0" dirty="0">
                <a:solidFill>
                  <a:srgbClr val="000000"/>
                </a:solidFill>
                <a:latin typeface="Arial" panose="020B0604020202020204"/>
              </a:rPr>
              <a:t> </a:t>
            </a:r>
          </a:p>
          <a:p>
            <a:pPr marL="457200" lvl="1" indent="0">
              <a:buClr>
                <a:srgbClr val="FF3300"/>
              </a:buClr>
              <a:buFont typeface="Noto Sans Symbols"/>
              <a:buNone/>
            </a:pPr>
            <a:r>
              <a:rPr lang="en-US" sz="2000" i="1" kern="0" dirty="0" err="1">
                <a:solidFill>
                  <a:srgbClr val="000000"/>
                </a:solidFill>
                <a:latin typeface="Arial" panose="020B0604020202020204"/>
              </a:rPr>
              <a:t>Thuế</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tài</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nguyên</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thiên</a:t>
            </a:r>
            <a:r>
              <a:rPr lang="en-US" sz="2000" i="1" kern="0" dirty="0">
                <a:solidFill>
                  <a:srgbClr val="000000"/>
                </a:solidFill>
                <a:latin typeface="Arial" panose="020B0604020202020204"/>
              </a:rPr>
              <a:t> </a:t>
            </a:r>
            <a:r>
              <a:rPr lang="en-US" sz="2000" i="1" kern="0" dirty="0" err="1">
                <a:solidFill>
                  <a:srgbClr val="000000"/>
                </a:solidFill>
                <a:latin typeface="Arial" panose="020B0604020202020204"/>
              </a:rPr>
              <a:t>nhiên</a:t>
            </a:r>
            <a:endParaRPr lang="en-US" sz="2000" kern="0" dirty="0">
              <a:solidFill>
                <a:srgbClr val="000000"/>
              </a:solidFill>
              <a:latin typeface="Arial" panose="020B0604020202020204"/>
            </a:endParaRPr>
          </a:p>
          <a:p>
            <a:pPr marL="0" indent="0">
              <a:buClr>
                <a:srgbClr val="000000"/>
              </a:buClr>
            </a:pPr>
            <a:endParaRPr lang="en-GB" sz="2000" i="1" kern="0" dirty="0">
              <a:solidFill>
                <a:srgbClr val="000000"/>
              </a:solidFill>
              <a:latin typeface="Arial" panose="020B0604020202020204"/>
            </a:endParaRPr>
          </a:p>
          <a:p>
            <a:pPr marL="0" indent="0">
              <a:buClr>
                <a:srgbClr val="000000"/>
              </a:buClr>
            </a:pPr>
            <a:endParaRPr lang="en-GB" sz="2000" i="1" kern="0" dirty="0">
              <a:solidFill>
                <a:srgbClr val="000000"/>
              </a:solidFill>
              <a:latin typeface="Arial" panose="020B0604020202020204"/>
            </a:endParaRPr>
          </a:p>
          <a:p>
            <a:pPr>
              <a:buClr>
                <a:srgbClr val="000000"/>
              </a:buClr>
            </a:pPr>
            <a:endParaRPr lang="en-US" kern="0" dirty="0">
              <a:solidFill>
                <a:srgbClr val="000000"/>
              </a:solidFill>
              <a:latin typeface="Arial" panose="020B0604020202020204"/>
            </a:endParaRPr>
          </a:p>
          <a:p>
            <a:pPr marL="0" indent="0">
              <a:buClr>
                <a:srgbClr val="000000"/>
              </a:buClr>
            </a:pPr>
            <a:endParaRPr lang="en-US" i="1" kern="0" dirty="0">
              <a:solidFill>
                <a:srgbClr val="000000"/>
              </a:solidFill>
              <a:latin typeface="Arial" panose="020B0604020202020204"/>
            </a:endParaRPr>
          </a:p>
          <a:p>
            <a:pPr marL="0" indent="0">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3657196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9FA5D73-1EB9-CEB2-46AF-0BD2AE202F54}"/>
              </a:ext>
            </a:extLst>
          </p:cNvPr>
          <p:cNvSpPr txBox="1">
            <a:spLocks/>
          </p:cNvSpPr>
          <p:nvPr/>
        </p:nvSpPr>
        <p:spPr>
          <a:xfrm>
            <a:off x="838200" y="1363807"/>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Phân</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tích</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kinh</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tế</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và</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phân</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tích</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tài</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chính</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panose="020B0604020202020204"/>
                <a:cs typeface="Arial"/>
                <a:sym typeface="Arial"/>
              </a:rPr>
              <a:t>tiếp</a:t>
            </a:r>
            <a:r>
              <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rPr>
              <a:t>)</a:t>
            </a:r>
          </a:p>
        </p:txBody>
      </p:sp>
      <p:sp>
        <p:nvSpPr>
          <p:cNvPr id="5" name="Content Placeholder 2">
            <a:extLst>
              <a:ext uri="{FF2B5EF4-FFF2-40B4-BE49-F238E27FC236}">
                <a16:creationId xmlns:a16="http://schemas.microsoft.com/office/drawing/2014/main" id="{8DDA0F6B-3827-38E7-C1AF-A533D566E599}"/>
              </a:ext>
            </a:extLst>
          </p:cNvPr>
          <p:cNvSpPr txBox="1">
            <a:spLocks/>
          </p:cNvSpPr>
          <p:nvPr/>
        </p:nvSpPr>
        <p:spPr>
          <a:xfrm>
            <a:off x="478181" y="2065169"/>
            <a:ext cx="11427386" cy="3760279"/>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GB" sz="2000" kern="0" dirty="0">
                <a:solidFill>
                  <a:srgbClr val="000000"/>
                </a:solidFill>
                <a:latin typeface="Arial" panose="020B0604020202020204"/>
              </a:rPr>
              <a:t>Trong </a:t>
            </a:r>
            <a:r>
              <a:rPr lang="en-GB" sz="2000" b="1" kern="0" dirty="0" err="1">
                <a:solidFill>
                  <a:srgbClr val="000000"/>
                </a:solidFill>
                <a:latin typeface="Arial" panose="020B0604020202020204"/>
              </a:rPr>
              <a:t>phân</a:t>
            </a:r>
            <a:r>
              <a:rPr lang="en-GB" sz="2000" b="1" kern="0" dirty="0">
                <a:solidFill>
                  <a:srgbClr val="000000"/>
                </a:solidFill>
                <a:latin typeface="Arial" panose="020B0604020202020204"/>
              </a:rPr>
              <a:t> </a:t>
            </a:r>
            <a:r>
              <a:rPr lang="en-GB" sz="2000" b="1" kern="0" dirty="0" err="1">
                <a:solidFill>
                  <a:srgbClr val="000000"/>
                </a:solidFill>
                <a:latin typeface="Arial" panose="020B0604020202020204"/>
              </a:rPr>
              <a:t>tích</a:t>
            </a:r>
            <a:r>
              <a:rPr lang="en-GB" sz="2000" b="1" kern="0" dirty="0">
                <a:solidFill>
                  <a:srgbClr val="000000"/>
                </a:solidFill>
                <a:latin typeface="Arial" panose="020B0604020202020204"/>
              </a:rPr>
              <a:t> </a:t>
            </a:r>
            <a:r>
              <a:rPr lang="en-GB" sz="2000" b="1" kern="0" dirty="0" err="1">
                <a:solidFill>
                  <a:srgbClr val="000000"/>
                </a:solidFill>
                <a:latin typeface="Arial" panose="020B0604020202020204"/>
              </a:rPr>
              <a:t>kinh</a:t>
            </a:r>
            <a:r>
              <a:rPr lang="en-GB" sz="2000" b="1" kern="0" dirty="0">
                <a:solidFill>
                  <a:srgbClr val="000000"/>
                </a:solidFill>
                <a:latin typeface="Arial" panose="020B0604020202020204"/>
              </a:rPr>
              <a:t> </a:t>
            </a:r>
            <a:r>
              <a:rPr lang="en-GB" sz="2000" b="1" kern="0" dirty="0" err="1">
                <a:solidFill>
                  <a:srgbClr val="000000"/>
                </a:solidFill>
                <a:latin typeface="Arial" panose="020B0604020202020204"/>
              </a:rPr>
              <a:t>tế</a:t>
            </a:r>
            <a:r>
              <a:rPr lang="en-GB" sz="2000" kern="0" dirty="0">
                <a:solidFill>
                  <a:srgbClr val="000000"/>
                </a:solidFill>
                <a:latin typeface="Arial" panose="020B0604020202020204"/>
              </a:rPr>
              <a:t>: </a:t>
            </a:r>
            <a:endParaRPr lang="en-US" sz="2000" kern="0" dirty="0">
              <a:solidFill>
                <a:srgbClr val="000000"/>
              </a:solidFill>
              <a:latin typeface="Arial" panose="020B0604020202020204"/>
            </a:endParaRPr>
          </a:p>
          <a:p>
            <a:pPr marL="571500" indent="-342900">
              <a:buClr>
                <a:srgbClr val="000000"/>
              </a:buClr>
              <a:buFont typeface="Arial" panose="020B0604020202020204" pitchFamily="34" charset="0"/>
              <a:buChar char="•"/>
            </a:pPr>
            <a:r>
              <a:rPr lang="en-GB" sz="2000" kern="0" dirty="0">
                <a:solidFill>
                  <a:srgbClr val="000000"/>
                </a:solidFill>
                <a:latin typeface="Arial" panose="020B0604020202020204"/>
              </a:rPr>
              <a:t>Chi </a:t>
            </a:r>
            <a:r>
              <a:rPr lang="en-GB" sz="2000" kern="0" dirty="0" err="1">
                <a:solidFill>
                  <a:srgbClr val="000000"/>
                </a:solidFill>
                <a:latin typeface="Arial" panose="020B0604020202020204"/>
              </a:rPr>
              <a:t>phí</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lợi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ích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được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hạch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toán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tại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năm</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tiêu</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dùng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các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nguồn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lực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này</a:t>
            </a:r>
            <a:r>
              <a:rPr lang="en-GB" sz="2000" kern="0" dirty="0">
                <a:solidFill>
                  <a:srgbClr val="000000"/>
                </a:solidFill>
                <a:latin typeface="Arial" panose="020B0604020202020204"/>
              </a:rPr>
              <a:t>.</a:t>
            </a:r>
            <a:endParaRPr lang="en-US" sz="2000" kern="0" dirty="0">
              <a:solidFill>
                <a:srgbClr val="000000"/>
              </a:solidFill>
              <a:latin typeface="Arial" panose="020B0604020202020204"/>
            </a:endParaRPr>
          </a:p>
          <a:p>
            <a:pPr marL="571500" indent="-342900">
              <a:buClr>
                <a:srgbClr val="000000"/>
              </a:buClr>
              <a:buFont typeface="Arial" panose="020B0604020202020204" pitchFamily="34" charset="0"/>
              <a:buChar char="•"/>
            </a:pPr>
            <a:r>
              <a:rPr lang="en-GB" sz="2000" kern="0" dirty="0">
                <a:solidFill>
                  <a:srgbClr val="000000"/>
                </a:solidFill>
                <a:latin typeface="Arial" panose="020B0604020202020204"/>
              </a:rPr>
              <a:t>Do </a:t>
            </a:r>
            <a:r>
              <a:rPr lang="en-GB" sz="2000" kern="0" dirty="0" err="1">
                <a:solidFill>
                  <a:srgbClr val="000000"/>
                </a:solidFill>
                <a:latin typeface="Arial" panose="020B0604020202020204"/>
              </a:rPr>
              <a:t>đó</a:t>
            </a:r>
            <a:r>
              <a:rPr lang="en-GB" sz="2000" kern="0" dirty="0">
                <a:solidFill>
                  <a:srgbClr val="000000"/>
                </a:solidFill>
                <a:latin typeface="Arial" panose="020B0604020202020204"/>
              </a:rPr>
              <a:t> toàn </a:t>
            </a:r>
            <a:r>
              <a:rPr lang="en-GB" sz="2000" kern="0" dirty="0" err="1">
                <a:solidFill>
                  <a:srgbClr val="000000"/>
                </a:solidFill>
                <a:latin typeface="Arial" panose="020B0604020202020204"/>
              </a:rPr>
              <a:t>bộ</a:t>
            </a:r>
            <a:r>
              <a:rPr lang="en-GB" sz="2000" kern="0" dirty="0">
                <a:solidFill>
                  <a:srgbClr val="000000"/>
                </a:solidFill>
                <a:latin typeface="Arial" panose="020B0604020202020204"/>
              </a:rPr>
              <a:t> chi </a:t>
            </a:r>
            <a:r>
              <a:rPr lang="en-GB" sz="2000" kern="0" dirty="0" err="1">
                <a:solidFill>
                  <a:srgbClr val="000000"/>
                </a:solidFill>
                <a:latin typeface="Arial" panose="020B0604020202020204"/>
              </a:rPr>
              <a:t>phí</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vốn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không</a:t>
            </a:r>
            <a:r>
              <a:rPr lang="en-GB" sz="2000" kern="0" dirty="0">
                <a:solidFill>
                  <a:srgbClr val="000000"/>
                </a:solidFill>
                <a:latin typeface="Arial" panose="020B0604020202020204"/>
              </a:rPr>
              <a:t> bao </a:t>
            </a:r>
            <a:r>
              <a:rPr lang="en-GB" sz="2000" kern="0" dirty="0" err="1">
                <a:solidFill>
                  <a:srgbClr val="000000"/>
                </a:solidFill>
                <a:latin typeface="Arial" panose="020B0604020202020204"/>
              </a:rPr>
              <a:t>gồm</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thuế</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thanh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toán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chuyển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nhượng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được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hạch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toán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trong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thời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gian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xây</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dựng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chứ</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không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chỉ</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vốn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chủ</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sở</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hữu</a:t>
            </a:r>
            <a:r>
              <a:rPr lang="en-GB" sz="2000" kern="0" dirty="0">
                <a:solidFill>
                  <a:srgbClr val="000000"/>
                </a:solidFill>
                <a:latin typeface="Arial" panose="020B0604020202020204"/>
              </a:rPr>
              <a:t>)</a:t>
            </a:r>
            <a:endParaRPr lang="en-US" sz="2000" kern="0" dirty="0">
              <a:solidFill>
                <a:srgbClr val="000000"/>
              </a:solidFill>
              <a:latin typeface="Arial" panose="020B0604020202020204"/>
            </a:endParaRPr>
          </a:p>
          <a:p>
            <a:pPr marL="571500" indent="-342900">
              <a:buClr>
                <a:srgbClr val="000000"/>
              </a:buClr>
              <a:buFont typeface="Arial" panose="020B0604020202020204" pitchFamily="34" charset="0"/>
              <a:buChar char="•"/>
            </a:pPr>
            <a:r>
              <a:rPr lang="en-GB" sz="2000" kern="0" dirty="0">
                <a:solidFill>
                  <a:srgbClr val="000000"/>
                </a:solidFill>
                <a:latin typeface="Arial" panose="020B0604020202020204"/>
              </a:rPr>
              <a:t>Các </a:t>
            </a:r>
            <a:r>
              <a:rPr lang="en-GB" sz="2000" kern="0" dirty="0" err="1">
                <a:solidFill>
                  <a:srgbClr val="000000"/>
                </a:solidFill>
                <a:latin typeface="Arial" panose="020B0604020202020204"/>
              </a:rPr>
              <a:t>thanh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toán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trả</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nợ</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lãi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suất</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các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giao</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dịch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tài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chính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nên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không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được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tính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toán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trong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phân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tích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kinh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tế</a:t>
            </a:r>
            <a:r>
              <a:rPr lang="en-GB" sz="2000" kern="0" dirty="0">
                <a:solidFill>
                  <a:srgbClr val="000000"/>
                </a:solidFill>
                <a:latin typeface="Arial" panose="020B0604020202020204"/>
              </a:rPr>
              <a:t>.</a:t>
            </a:r>
            <a:endParaRPr lang="en-US" sz="2000" kern="0" dirty="0">
              <a:solidFill>
                <a:srgbClr val="000000"/>
              </a:solidFill>
              <a:latin typeface="Arial" panose="020B0604020202020204"/>
            </a:endParaRPr>
          </a:p>
          <a:p>
            <a:pPr marL="571500" indent="-342900">
              <a:buClr>
                <a:srgbClr val="000000"/>
              </a:buClr>
              <a:buFont typeface="Arial" panose="020B0604020202020204" pitchFamily="34" charset="0"/>
              <a:buChar char="•"/>
            </a:pPr>
            <a:r>
              <a:rPr lang="en-GB" sz="2000" kern="0" dirty="0">
                <a:solidFill>
                  <a:srgbClr val="000000"/>
                </a:solidFill>
                <a:latin typeface="Arial" panose="020B0604020202020204"/>
              </a:rPr>
              <a:t>Khi </a:t>
            </a:r>
            <a:r>
              <a:rPr lang="en-GB" sz="2000" kern="0" dirty="0" err="1">
                <a:solidFill>
                  <a:srgbClr val="000000"/>
                </a:solidFill>
                <a:latin typeface="Arial" panose="020B0604020202020204"/>
              </a:rPr>
              <a:t>một</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dự</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án</a:t>
            </a:r>
            <a:r>
              <a:rPr lang="en-GB" sz="2000" kern="0" dirty="0">
                <a:solidFill>
                  <a:srgbClr val="000000"/>
                </a:solidFill>
                <a:latin typeface="Arial" panose="020B0604020202020204"/>
              </a:rPr>
              <a:t> TKNL </a:t>
            </a:r>
            <a:r>
              <a:rPr lang="en-GB" sz="2000" kern="0" dirty="0" err="1">
                <a:solidFill>
                  <a:srgbClr val="000000"/>
                </a:solidFill>
                <a:latin typeface="Arial" panose="020B0604020202020204"/>
              </a:rPr>
              <a:t>giảm</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tiêu</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thụ</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điện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lợi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ích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kinh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tế</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của</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nó</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không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phải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tiền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điện</a:t>
            </a:r>
            <a:r>
              <a:rPr lang="en-GB" sz="2000" kern="0" dirty="0">
                <a:solidFill>
                  <a:srgbClr val="000000"/>
                </a:solidFill>
                <a:latin typeface="Arial" panose="020B0604020202020204"/>
              </a:rPr>
              <a:t> DN </a:t>
            </a:r>
            <a:r>
              <a:rPr lang="en-GB" sz="2000" kern="0" dirty="0" err="1">
                <a:solidFill>
                  <a:srgbClr val="000000"/>
                </a:solidFill>
                <a:latin typeface="Arial" panose="020B0604020202020204"/>
              </a:rPr>
              <a:t>trả</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mà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lượng</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nhiên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liệu</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tiết</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kiệm</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được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phần</a:t>
            </a:r>
            <a:r>
              <a:rPr lang="en-GB" sz="2000" kern="0" dirty="0">
                <a:solidFill>
                  <a:srgbClr val="000000"/>
                </a:solidFill>
                <a:latin typeface="Arial" panose="020B0604020202020204"/>
              </a:rPr>
              <a:t> chi </a:t>
            </a:r>
            <a:r>
              <a:rPr lang="en-GB" sz="2000" kern="0" dirty="0" err="1">
                <a:solidFill>
                  <a:srgbClr val="000000"/>
                </a:solidFill>
                <a:latin typeface="Arial" panose="020B0604020202020204"/>
              </a:rPr>
              <a:t>phí</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giảm</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với</a:t>
            </a:r>
            <a:r>
              <a:rPr lang="en-GB" sz="2000" kern="0" dirty="0">
                <a:solidFill>
                  <a:srgbClr val="000000"/>
                </a:solidFill>
                <a:latin typeface="Arial" panose="020B0604020202020204"/>
              </a:rPr>
              <a:t> EVN.</a:t>
            </a:r>
            <a:endParaRPr lang="en-US" sz="2000" kern="0" dirty="0">
              <a:solidFill>
                <a:srgbClr val="000000"/>
              </a:solidFill>
              <a:latin typeface="Arial" panose="020B0604020202020204"/>
            </a:endParaRPr>
          </a:p>
          <a:p>
            <a:pPr marL="571500" indent="-342900">
              <a:buClr>
                <a:srgbClr val="000000"/>
              </a:buClr>
              <a:buFont typeface="Arial" panose="020B0604020202020204" pitchFamily="34" charset="0"/>
              <a:buChar char="•"/>
            </a:pPr>
            <a:r>
              <a:rPr lang="en-GB" sz="2000" kern="0" dirty="0" err="1">
                <a:solidFill>
                  <a:srgbClr val="000000"/>
                </a:solidFill>
                <a:latin typeface="Arial" panose="020B0604020202020204"/>
              </a:rPr>
              <a:t>Mức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rào</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cản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cho</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phân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tích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kinh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tế</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là</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hệ</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số</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chiết</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khấu</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kinh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tế</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khác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với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mức</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rào</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cản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tài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chính</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ví</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dụ</a:t>
            </a:r>
            <a:r>
              <a:rPr lang="en-GB" sz="2000" kern="0" dirty="0">
                <a:solidFill>
                  <a:srgbClr val="000000"/>
                </a:solidFill>
                <a:latin typeface="Arial" panose="020B0604020202020204"/>
              </a:rPr>
              <a:t> WACC)</a:t>
            </a:r>
            <a:endParaRPr lang="en-US" sz="2000" kern="0" dirty="0">
              <a:solidFill>
                <a:srgbClr val="000000"/>
              </a:solidFill>
              <a:latin typeface="Arial" panose="020B0604020202020204"/>
            </a:endParaRPr>
          </a:p>
          <a:p>
            <a:pPr>
              <a:buClr>
                <a:srgbClr val="000000"/>
              </a:buClr>
            </a:pPr>
            <a:endParaRPr lang="en-US" sz="2000" kern="0" dirty="0">
              <a:solidFill>
                <a:srgbClr val="000000"/>
              </a:solidFill>
              <a:latin typeface="Arial" panose="020B0604020202020204"/>
            </a:endParaRPr>
          </a:p>
          <a:p>
            <a:pPr>
              <a:buClr>
                <a:srgbClr val="000000"/>
              </a:buClr>
            </a:pPr>
            <a:endParaRPr lang="en-US" sz="2000" b="1" kern="0" dirty="0">
              <a:solidFill>
                <a:srgbClr val="00B050"/>
              </a:solidFill>
              <a:latin typeface="Arial" panose="020B0604020202020204"/>
            </a:endParaRPr>
          </a:p>
          <a:p>
            <a:pPr>
              <a:buClr>
                <a:srgbClr val="000000"/>
              </a:buClr>
            </a:pPr>
            <a:endParaRPr lang="en-US" sz="2000" b="1" i="1" kern="0" dirty="0">
              <a:solidFill>
                <a:srgbClr val="C00000"/>
              </a:solidFill>
              <a:latin typeface="Arial" panose="020B0604020202020204"/>
            </a:endParaRPr>
          </a:p>
          <a:p>
            <a:pPr>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1951923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E50414E2-6BD6-3160-61CC-84D76E6ADC0F}"/>
              </a:ext>
            </a:extLst>
          </p:cNvPr>
          <p:cNvSpPr txBox="1">
            <a:spLocks/>
          </p:cNvSpPr>
          <p:nvPr/>
        </p:nvSpPr>
        <p:spPr>
          <a:xfrm>
            <a:off x="838200" y="1236441"/>
            <a:ext cx="10515599" cy="45022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err="1">
                <a:ln>
                  <a:noFill/>
                </a:ln>
                <a:solidFill>
                  <a:srgbClr val="FFFFFF"/>
                </a:solidFill>
                <a:effectLst/>
                <a:uLnTx/>
                <a:uFillTx/>
                <a:latin typeface="Arial" panose="020B0604020202020204"/>
                <a:cs typeface="Arial"/>
                <a:sym typeface="Arial"/>
              </a:rPr>
              <a:t>Phân</a:t>
            </a:r>
            <a:r>
              <a:rPr kumimoji="0" lang="en-US" sz="28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panose="020B0604020202020204"/>
                <a:cs typeface="Arial"/>
                <a:sym typeface="Arial"/>
              </a:rPr>
              <a:t>tích</a:t>
            </a:r>
            <a:r>
              <a:rPr kumimoji="0" lang="en-US" sz="2800" b="1" i="0" u="none" strike="noStrike" kern="0" cap="none" spc="0" normalizeH="0" baseline="0" noProof="0" dirty="0">
                <a:ln>
                  <a:noFill/>
                </a:ln>
                <a:solidFill>
                  <a:srgbClr val="FFFFFF"/>
                </a:solidFill>
                <a:effectLst/>
                <a:uLnTx/>
                <a:uFillTx/>
                <a:latin typeface="Arial" panose="020B0604020202020204"/>
                <a:cs typeface="Arial"/>
                <a:sym typeface="Arial"/>
              </a:rPr>
              <a:t> </a:t>
            </a:r>
            <a:r>
              <a:rPr lang="en-US" sz="2800" kern="0" dirty="0" err="1">
                <a:solidFill>
                  <a:srgbClr val="FFFFFF"/>
                </a:solidFill>
              </a:rPr>
              <a:t>tài</a:t>
            </a:r>
            <a:r>
              <a:rPr lang="en-US" sz="2800" kern="0" dirty="0">
                <a:solidFill>
                  <a:srgbClr val="FFFFFF"/>
                </a:solidFill>
              </a:rPr>
              <a:t> </a:t>
            </a:r>
            <a:r>
              <a:rPr lang="en-US" sz="2800" kern="0" dirty="0" err="1">
                <a:solidFill>
                  <a:srgbClr val="FFFFFF"/>
                </a:solidFill>
              </a:rPr>
              <a:t>chính-kinh</a:t>
            </a:r>
            <a:r>
              <a:rPr lang="en-US" sz="2800" kern="0" dirty="0">
                <a:solidFill>
                  <a:srgbClr val="FFFFFF"/>
                </a:solidFill>
              </a:rPr>
              <a:t> </a:t>
            </a:r>
            <a:r>
              <a:rPr lang="en-US" sz="2800" kern="0" dirty="0" err="1">
                <a:solidFill>
                  <a:srgbClr val="FFFFFF"/>
                </a:solidFill>
              </a:rPr>
              <a:t>tế</a:t>
            </a:r>
            <a:r>
              <a:rPr kumimoji="0" lang="en-US" sz="2800" b="1" i="0" u="none" strike="noStrike" kern="0" cap="none" spc="0" normalizeH="0" baseline="0" noProof="0" dirty="0">
                <a:ln>
                  <a:noFill/>
                </a:ln>
                <a:solidFill>
                  <a:srgbClr val="FFFFFF"/>
                </a:solidFill>
                <a:effectLst/>
                <a:uLnTx/>
                <a:uFillTx/>
                <a:latin typeface="Arial" panose="020B0604020202020204"/>
                <a:cs typeface="Arial"/>
                <a:sym typeface="Arial"/>
              </a:rPr>
              <a:t>(</a:t>
            </a:r>
            <a:r>
              <a:rPr kumimoji="0" lang="en-US" sz="2800" b="1" i="0" u="none" strike="noStrike" kern="0" cap="none" spc="0" normalizeH="0" baseline="0" noProof="0" dirty="0" err="1">
                <a:ln>
                  <a:noFill/>
                </a:ln>
                <a:solidFill>
                  <a:srgbClr val="FFFFFF"/>
                </a:solidFill>
                <a:effectLst/>
                <a:uLnTx/>
                <a:uFillTx/>
                <a:latin typeface="Arial" panose="020B0604020202020204"/>
                <a:cs typeface="Arial"/>
                <a:sym typeface="Arial"/>
              </a:rPr>
              <a:t>tiếp</a:t>
            </a:r>
            <a:r>
              <a:rPr kumimoji="0" lang="en-US" sz="2800" b="1" i="0" u="none" strike="noStrike" kern="0" cap="none" spc="0" normalizeH="0" baseline="0" noProof="0" dirty="0">
                <a:ln>
                  <a:noFill/>
                </a:ln>
                <a:solidFill>
                  <a:srgbClr val="FFFFFF"/>
                </a:solidFill>
                <a:effectLst/>
                <a:uLnTx/>
                <a:uFillTx/>
                <a:latin typeface="Arial" panose="020B0604020202020204"/>
                <a:cs typeface="Arial"/>
                <a:sym typeface="Arial"/>
              </a:rPr>
              <a:t>)</a:t>
            </a:r>
          </a:p>
        </p:txBody>
      </p:sp>
      <p:sp>
        <p:nvSpPr>
          <p:cNvPr id="5" name="Content Placeholder 2">
            <a:extLst>
              <a:ext uri="{FF2B5EF4-FFF2-40B4-BE49-F238E27FC236}">
                <a16:creationId xmlns:a16="http://schemas.microsoft.com/office/drawing/2014/main" id="{F02CBA56-9232-C7F6-8D68-A15B7FB6FD46}"/>
              </a:ext>
            </a:extLst>
          </p:cNvPr>
          <p:cNvSpPr txBox="1">
            <a:spLocks/>
          </p:cNvSpPr>
          <p:nvPr/>
        </p:nvSpPr>
        <p:spPr>
          <a:xfrm>
            <a:off x="368306" y="1882869"/>
            <a:ext cx="11455388" cy="4682318"/>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Phân</a:t>
            </a:r>
            <a:r>
              <a:rPr kumimoji="0" lang="en-US"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tích</a:t>
            </a:r>
            <a:r>
              <a:rPr kumimoji="0" lang="en-US"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tài</a:t>
            </a:r>
            <a:r>
              <a:rPr kumimoji="0" lang="en-US"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chính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là</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để</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xem</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dự</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án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có</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lợi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ích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gì</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từ</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quan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điểm</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của</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nhà</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đầu</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tư</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hay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chủ</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dự</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án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doanh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nghiệp</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Doanh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nghiệp</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đánh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giá</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các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lợi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ích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và</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chi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dưới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dạng</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tiền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endPar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Lợi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ích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tài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chính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của</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một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dự</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án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TKNL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sẽ</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là</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lượng</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tiền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tiết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kiệm</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được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từ</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việc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mua</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ít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điện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dầu</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hoặc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than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hơn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chi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O&amp;M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tránh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được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chi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hóa</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chất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ít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hơn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Giá</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trị</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đầu</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vào</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năng</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lượng</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đối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với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doanh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nghiệp</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sẽ</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là</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tất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cả</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chi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thực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tế</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mà</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DN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phải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trả</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bao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gồm</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các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loại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thuế</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thuế</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nhập</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khẩu</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tức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là</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tất</a:t>
            </a:r>
            <a:r>
              <a:rPr kumimoji="0" lang="en-GB"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cả</a:t>
            </a:r>
            <a:r>
              <a:rPr kumimoji="0" lang="en-GB"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các</a:t>
            </a:r>
            <a:r>
              <a:rPr kumimoji="0" lang="en-GB"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chi </a:t>
            </a:r>
            <a:r>
              <a:rPr kumimoji="0" lang="en-GB"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bằng</a:t>
            </a:r>
            <a:r>
              <a:rPr kumimoji="0" lang="en-GB"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tiền</a:t>
            </a:r>
            <a:r>
              <a:rPr kumimoji="0" lang="en-GB" sz="2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đối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với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DN.</a:t>
            </a:r>
            <a:endPar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Chi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tài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chính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của</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một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dự</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án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TKNL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sẽ</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là</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các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khoản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đầu</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tư</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cần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có</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cộng</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với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các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chi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O&amp;M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gia</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tăng</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liên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quan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tới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việc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có</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thiết</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bị</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mới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hoặc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cải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thiện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quản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lý</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vận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hành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Chi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đầu</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tư</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đối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với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DN bao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gồm</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cả</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các</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khoản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thuế</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a:t>
            </a:r>
            <a:endPar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Dòng</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tiền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tài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chính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này</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là</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cơ</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sở</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để</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phân</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tích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tài</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GB" sz="2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chính</a:t>
            </a:r>
            <a:r>
              <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a:t>
            </a:r>
            <a:endParaRPr kumimoji="0" lang="en-US" sz="22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0" marR="0" lvl="0" indent="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1" i="1" u="none" strike="noStrike" kern="0" cap="none" spc="0" normalizeH="0" baseline="0" noProof="0" dirty="0">
              <a:ln>
                <a:noFill/>
              </a:ln>
              <a:solidFill>
                <a:srgbClr val="C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1099498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3FB78AEA-BF42-8449-D23C-5D0E64978E38}"/>
              </a:ext>
            </a:extLst>
          </p:cNvPr>
          <p:cNvSpPr txBox="1">
            <a:spLocks/>
          </p:cNvSpPr>
          <p:nvPr/>
        </p:nvSpPr>
        <p:spPr>
          <a:xfrm>
            <a:off x="848474" y="1161028"/>
            <a:ext cx="10515599" cy="49674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err="1">
                <a:ln>
                  <a:noFill/>
                </a:ln>
                <a:solidFill>
                  <a:srgbClr val="FFFEFE"/>
                </a:solidFill>
                <a:effectLst/>
                <a:uLnTx/>
                <a:uFillTx/>
                <a:latin typeface="Arial"/>
                <a:cs typeface="Arial"/>
                <a:sym typeface="Arial"/>
              </a:rPr>
              <a:t>Ví</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dụ</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về</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phân</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tích</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tài</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chính</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và</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kinh</a:t>
            </a:r>
            <a:r>
              <a:rPr kumimoji="0" lang="en-US" sz="3600" b="1" i="0" u="none" strike="noStrike" kern="0" cap="none" spc="0" normalizeH="0" baseline="0" noProof="0" dirty="0">
                <a:ln>
                  <a:noFill/>
                </a:ln>
                <a:solidFill>
                  <a:srgbClr val="FFFEFE"/>
                </a:solidFill>
                <a:effectLst/>
                <a:uLnTx/>
                <a:uFillTx/>
                <a:latin typeface="Arial"/>
                <a:cs typeface="Arial"/>
                <a:sym typeface="Arial"/>
              </a:rPr>
              <a:t> </a:t>
            </a:r>
            <a:r>
              <a:rPr kumimoji="0" lang="en-US" sz="3600" b="1" i="0" u="none" strike="noStrike" kern="0" cap="none" spc="0" normalizeH="0" baseline="0" noProof="0" dirty="0" err="1">
                <a:ln>
                  <a:noFill/>
                </a:ln>
                <a:solidFill>
                  <a:srgbClr val="FFFEFE"/>
                </a:solidFill>
                <a:effectLst/>
                <a:uLnTx/>
                <a:uFillTx/>
                <a:latin typeface="Arial"/>
                <a:cs typeface="Arial"/>
                <a:sym typeface="Arial"/>
              </a:rPr>
              <a:t>tế</a:t>
            </a:r>
            <a:endParaRPr kumimoji="0" lang="en-US" sz="3600" b="1" i="0" u="none" strike="noStrike" kern="0" cap="none" spc="0" normalizeH="0" baseline="0" noProof="0" dirty="0">
              <a:ln>
                <a:noFill/>
              </a:ln>
              <a:solidFill>
                <a:srgbClr val="FFFEFE"/>
              </a:solidFill>
              <a:effectLst/>
              <a:uLnTx/>
              <a:uFillTx/>
              <a:latin typeface="Arial" panose="020B0604020202020204"/>
              <a:cs typeface="Arial"/>
              <a:sym typeface="Arial"/>
            </a:endParaRPr>
          </a:p>
        </p:txBody>
      </p:sp>
      <p:sp>
        <p:nvSpPr>
          <p:cNvPr id="7" name="Rectangle 6">
            <a:extLst>
              <a:ext uri="{FF2B5EF4-FFF2-40B4-BE49-F238E27FC236}">
                <a16:creationId xmlns:a16="http://schemas.microsoft.com/office/drawing/2014/main" id="{D72402EE-BC5E-EF98-67FC-91BB2409A74C}"/>
              </a:ext>
            </a:extLst>
          </p:cNvPr>
          <p:cNvSpPr/>
          <p:nvPr/>
        </p:nvSpPr>
        <p:spPr>
          <a:xfrm>
            <a:off x="848473" y="1777110"/>
            <a:ext cx="10515599" cy="477054"/>
          </a:xfrm>
          <a:prstGeom prst="rect">
            <a:avLst/>
          </a:prstGeom>
        </p:spPr>
        <p:txBody>
          <a:bodyPr wrap="square">
            <a:spAutoFit/>
          </a:bodyPr>
          <a:lstStyle/>
          <a:p>
            <a:pPr>
              <a:buClr>
                <a:srgbClr val="000000"/>
              </a:buClr>
              <a:buFont typeface="Arial"/>
              <a:buNone/>
            </a:pPr>
            <a:r>
              <a:rPr lang="vi-VN" sz="2500" b="1" kern="0" dirty="0">
                <a:cs typeface="Arial"/>
                <a:sym typeface="Arial"/>
              </a:rPr>
              <a:t>Dự án</a:t>
            </a:r>
            <a:r>
              <a:rPr lang="en-US" sz="2500" b="1" kern="0" dirty="0">
                <a:latin typeface="Arial"/>
                <a:cs typeface="Arial"/>
                <a:sym typeface="Arial"/>
              </a:rPr>
              <a:t> </a:t>
            </a:r>
            <a:r>
              <a:rPr lang="en-US" sz="2500" b="1" kern="0" dirty="0" err="1">
                <a:latin typeface="Arial"/>
                <a:cs typeface="Arial"/>
                <a:sym typeface="Arial"/>
              </a:rPr>
              <a:t>tối</a:t>
            </a:r>
            <a:r>
              <a:rPr lang="en-US" sz="2500" b="1" kern="0" dirty="0">
                <a:latin typeface="Arial"/>
                <a:cs typeface="Arial"/>
                <a:sym typeface="Arial"/>
              </a:rPr>
              <a:t> </a:t>
            </a:r>
            <a:r>
              <a:rPr lang="en-US" sz="2500" b="1" kern="0" dirty="0" err="1">
                <a:latin typeface="Arial"/>
                <a:cs typeface="Arial"/>
                <a:sym typeface="Arial"/>
              </a:rPr>
              <a:t>ưu</a:t>
            </a:r>
            <a:r>
              <a:rPr lang="en-US" sz="2500" b="1" kern="0" dirty="0">
                <a:latin typeface="Arial"/>
                <a:cs typeface="Arial"/>
                <a:sym typeface="Arial"/>
              </a:rPr>
              <a:t> </a:t>
            </a:r>
            <a:r>
              <a:rPr lang="en-US" sz="2500" b="1" kern="0" dirty="0" err="1">
                <a:latin typeface="Arial"/>
                <a:cs typeface="Arial"/>
                <a:sym typeface="Arial"/>
              </a:rPr>
              <a:t>hóa</a:t>
            </a:r>
            <a:r>
              <a:rPr lang="en-US" sz="2500" b="1" kern="0" dirty="0">
                <a:latin typeface="Arial"/>
                <a:cs typeface="Arial"/>
                <a:sym typeface="Arial"/>
              </a:rPr>
              <a:t> </a:t>
            </a:r>
            <a:r>
              <a:rPr lang="en-US" sz="2500" b="1" kern="0" dirty="0" err="1">
                <a:latin typeface="Arial"/>
                <a:cs typeface="Arial"/>
                <a:sym typeface="Arial"/>
              </a:rPr>
              <a:t>hệ</a:t>
            </a:r>
            <a:r>
              <a:rPr lang="en-US" sz="2500" b="1" kern="0" dirty="0">
                <a:latin typeface="Arial"/>
                <a:cs typeface="Arial"/>
                <a:sym typeface="Arial"/>
              </a:rPr>
              <a:t> </a:t>
            </a:r>
            <a:r>
              <a:rPr lang="en-US" sz="2500" b="1" kern="0" dirty="0" err="1">
                <a:latin typeface="Arial"/>
                <a:cs typeface="Arial"/>
                <a:sym typeface="Arial"/>
              </a:rPr>
              <a:t>thống</a:t>
            </a:r>
            <a:r>
              <a:rPr lang="en-US" sz="2500" b="1" kern="0" dirty="0">
                <a:latin typeface="Arial"/>
                <a:cs typeface="Arial"/>
                <a:sym typeface="Arial"/>
              </a:rPr>
              <a:t> </a:t>
            </a:r>
            <a:r>
              <a:rPr lang="en-US" sz="2500" b="1" kern="0" dirty="0" err="1">
                <a:latin typeface="Arial"/>
                <a:cs typeface="Arial"/>
                <a:sym typeface="Arial"/>
              </a:rPr>
              <a:t>động</a:t>
            </a:r>
            <a:r>
              <a:rPr lang="en-US" sz="2500" b="1" kern="0" dirty="0">
                <a:latin typeface="Arial"/>
                <a:cs typeface="Arial"/>
                <a:sym typeface="Arial"/>
              </a:rPr>
              <a:t> </a:t>
            </a:r>
            <a:r>
              <a:rPr lang="en-US" sz="2500" b="1" kern="0" dirty="0" err="1">
                <a:latin typeface="Arial"/>
                <a:cs typeface="Arial"/>
                <a:sym typeface="Arial"/>
              </a:rPr>
              <a:t>cơ</a:t>
            </a:r>
            <a:r>
              <a:rPr lang="en-US" sz="2500" b="1" kern="0" dirty="0">
                <a:latin typeface="Arial"/>
                <a:cs typeface="Arial"/>
                <a:sym typeface="Arial"/>
              </a:rPr>
              <a:t> </a:t>
            </a:r>
            <a:r>
              <a:rPr lang="en-US" sz="2500" b="1" kern="0" dirty="0" err="1">
                <a:latin typeface="Arial"/>
                <a:cs typeface="Arial"/>
                <a:sym typeface="Arial"/>
              </a:rPr>
              <a:t>trong</a:t>
            </a:r>
            <a:r>
              <a:rPr lang="en-US" sz="2500" b="1" kern="0" dirty="0">
                <a:latin typeface="Arial"/>
                <a:cs typeface="Arial"/>
                <a:sym typeface="Arial"/>
              </a:rPr>
              <a:t> </a:t>
            </a:r>
            <a:r>
              <a:rPr lang="en-US" sz="2500" b="1" kern="0" dirty="0" err="1">
                <a:latin typeface="Arial"/>
                <a:cs typeface="Arial"/>
                <a:sym typeface="Arial"/>
              </a:rPr>
              <a:t>dây</a:t>
            </a:r>
            <a:r>
              <a:rPr lang="en-US" sz="2500" b="1" kern="0" dirty="0">
                <a:latin typeface="Arial"/>
                <a:cs typeface="Arial"/>
                <a:sym typeface="Arial"/>
              </a:rPr>
              <a:t> </a:t>
            </a:r>
            <a:r>
              <a:rPr lang="en-US" sz="2500" b="1" kern="0" dirty="0" err="1">
                <a:latin typeface="Arial"/>
                <a:cs typeface="Arial"/>
                <a:sym typeface="Arial"/>
              </a:rPr>
              <a:t>chuyền</a:t>
            </a:r>
            <a:r>
              <a:rPr lang="en-US" sz="2500" b="1" kern="0" dirty="0">
                <a:latin typeface="Arial"/>
                <a:cs typeface="Arial"/>
                <a:sym typeface="Arial"/>
              </a:rPr>
              <a:t> </a:t>
            </a:r>
            <a:r>
              <a:rPr lang="en-US" sz="2500" b="1" kern="0" dirty="0" err="1">
                <a:latin typeface="Arial"/>
                <a:cs typeface="Arial"/>
                <a:sym typeface="Arial"/>
              </a:rPr>
              <a:t>sản</a:t>
            </a:r>
            <a:r>
              <a:rPr lang="en-US" sz="2500" b="1" kern="0" dirty="0">
                <a:latin typeface="Arial"/>
                <a:cs typeface="Arial"/>
                <a:sym typeface="Arial"/>
              </a:rPr>
              <a:t> </a:t>
            </a:r>
            <a:r>
              <a:rPr lang="en-US" sz="2500" b="1" kern="0" dirty="0" err="1">
                <a:latin typeface="Arial"/>
                <a:cs typeface="Arial"/>
                <a:sym typeface="Arial"/>
              </a:rPr>
              <a:t>xuất</a:t>
            </a:r>
            <a:r>
              <a:rPr lang="vi-VN" sz="2500" b="1" kern="0" dirty="0">
                <a:cs typeface="Arial"/>
                <a:sym typeface="Arial"/>
              </a:rPr>
              <a:t>:</a:t>
            </a:r>
            <a:endParaRPr lang="vi-VN" sz="2500" kern="0" dirty="0">
              <a:cs typeface="Arial"/>
              <a:sym typeface="Arial"/>
            </a:endParaRPr>
          </a:p>
        </p:txBody>
      </p:sp>
      <p:sp>
        <p:nvSpPr>
          <p:cNvPr id="8" name="Rectangle 7">
            <a:extLst>
              <a:ext uri="{FF2B5EF4-FFF2-40B4-BE49-F238E27FC236}">
                <a16:creationId xmlns:a16="http://schemas.microsoft.com/office/drawing/2014/main" id="{614B232A-0E85-8949-6666-8EC76D66B57D}"/>
              </a:ext>
            </a:extLst>
          </p:cNvPr>
          <p:cNvSpPr/>
          <p:nvPr/>
        </p:nvSpPr>
        <p:spPr>
          <a:xfrm>
            <a:off x="650354" y="2373498"/>
            <a:ext cx="6408420" cy="3165803"/>
          </a:xfrm>
          <a:prstGeom prst="rect">
            <a:avLst/>
          </a:prstGeom>
        </p:spPr>
        <p:txBody>
          <a:bodyPr wrap="square">
            <a:spAutoFit/>
          </a:bodyPr>
          <a:lstStyle/>
          <a:p>
            <a:pPr marL="342900" indent="-342900">
              <a:lnSpc>
                <a:spcPct val="150000"/>
              </a:lnSpc>
              <a:buClr>
                <a:srgbClr val="000000"/>
              </a:buClr>
              <a:buFont typeface="Arial" panose="020B0604020202020204" pitchFamily="34" charset="0"/>
              <a:buChar char="•"/>
            </a:pPr>
            <a:r>
              <a:rPr lang="vi-VN" sz="1500" b="1" kern="0" dirty="0">
                <a:cs typeface="Arial"/>
                <a:sym typeface="Arial"/>
              </a:rPr>
              <a:t>CAPEX:</a:t>
            </a:r>
            <a:r>
              <a:rPr lang="vi-VN" sz="1500" kern="0" dirty="0">
                <a:cs typeface="Arial"/>
                <a:sym typeface="Arial"/>
              </a:rPr>
              <a:t> 1,000,000 USD</a:t>
            </a:r>
          </a:p>
          <a:p>
            <a:pPr marL="342900" indent="-342900">
              <a:lnSpc>
                <a:spcPct val="150000"/>
              </a:lnSpc>
              <a:buClr>
                <a:srgbClr val="000000"/>
              </a:buClr>
              <a:buFont typeface="Arial" panose="020B0604020202020204" pitchFamily="34" charset="0"/>
              <a:buChar char="•"/>
            </a:pPr>
            <a:r>
              <a:rPr lang="vi-VN" sz="1500" b="1" kern="0" dirty="0">
                <a:cs typeface="Arial"/>
                <a:sym typeface="Arial"/>
              </a:rPr>
              <a:t>Tiết kiệm điện:</a:t>
            </a:r>
            <a:r>
              <a:rPr lang="vi-VN" sz="1500" kern="0" dirty="0">
                <a:cs typeface="Arial"/>
                <a:sym typeface="Arial"/>
              </a:rPr>
              <a:t> 2,000 MWh/năm</a:t>
            </a:r>
          </a:p>
          <a:p>
            <a:pPr marL="342900" indent="-342900">
              <a:lnSpc>
                <a:spcPct val="150000"/>
              </a:lnSpc>
              <a:buClr>
                <a:srgbClr val="000000"/>
              </a:buClr>
              <a:buFont typeface="Arial" panose="020B0604020202020204" pitchFamily="34" charset="0"/>
              <a:buChar char="•"/>
            </a:pPr>
            <a:r>
              <a:rPr lang="vi-VN" sz="1500" b="1" kern="0" dirty="0">
                <a:cs typeface="Arial"/>
                <a:sym typeface="Arial"/>
              </a:rPr>
              <a:t>O&amp;M tăng thêm:</a:t>
            </a:r>
            <a:r>
              <a:rPr lang="vi-VN" sz="1500" kern="0" dirty="0">
                <a:cs typeface="Arial"/>
                <a:sym typeface="Arial"/>
              </a:rPr>
              <a:t> 10,000 USD/năm</a:t>
            </a:r>
          </a:p>
          <a:p>
            <a:pPr marL="342900" indent="-342900">
              <a:lnSpc>
                <a:spcPct val="150000"/>
              </a:lnSpc>
              <a:buClr>
                <a:srgbClr val="000000"/>
              </a:buClr>
              <a:buFont typeface="Arial" panose="020B0604020202020204" pitchFamily="34" charset="0"/>
              <a:buChar char="•"/>
            </a:pPr>
            <a:r>
              <a:rPr lang="vi-VN" sz="1500" b="1" kern="0" dirty="0">
                <a:cs typeface="Arial"/>
                <a:sym typeface="Arial"/>
              </a:rPr>
              <a:t>Tuổi thọ phân tích:</a:t>
            </a:r>
            <a:r>
              <a:rPr lang="vi-VN" sz="1500" kern="0" dirty="0">
                <a:cs typeface="Arial"/>
                <a:sym typeface="Arial"/>
              </a:rPr>
              <a:t> 10 năm</a:t>
            </a:r>
            <a:endParaRPr lang="en-US" sz="1500" kern="0" dirty="0">
              <a:latin typeface="Arial"/>
              <a:cs typeface="Arial"/>
              <a:sym typeface="Arial"/>
            </a:endParaRPr>
          </a:p>
          <a:p>
            <a:pPr marL="342900" indent="-342900">
              <a:lnSpc>
                <a:spcPct val="150000"/>
              </a:lnSpc>
              <a:buClr>
                <a:srgbClr val="000000"/>
              </a:buClr>
              <a:buFont typeface="Arial" panose="020B0604020202020204" pitchFamily="34" charset="0"/>
              <a:buChar char="•"/>
            </a:pPr>
            <a:endParaRPr lang="vi-VN" sz="1500" kern="0" dirty="0">
              <a:cs typeface="Arial"/>
              <a:sym typeface="Arial"/>
            </a:endParaRPr>
          </a:p>
          <a:p>
            <a:pPr>
              <a:lnSpc>
                <a:spcPct val="150000"/>
              </a:lnSpc>
              <a:buClr>
                <a:srgbClr val="000000"/>
              </a:buClr>
              <a:buFont typeface="Arial"/>
              <a:buNone/>
            </a:pPr>
            <a:r>
              <a:rPr lang="vi-VN" sz="1500" b="1" kern="0" dirty="0">
                <a:cs typeface="Arial"/>
                <a:sym typeface="Arial"/>
              </a:rPr>
              <a:t>Phân tích Tài chính:</a:t>
            </a:r>
          </a:p>
          <a:p>
            <a:pPr marL="285750" indent="-285750">
              <a:lnSpc>
                <a:spcPct val="150000"/>
              </a:lnSpc>
              <a:buClr>
                <a:srgbClr val="000000"/>
              </a:buClr>
              <a:buFont typeface="Arial" panose="020B0604020202020204" pitchFamily="34" charset="0"/>
              <a:buChar char="•"/>
            </a:pPr>
            <a:r>
              <a:rPr lang="vi-VN" sz="1500" b="1" kern="0" dirty="0">
                <a:cs typeface="Arial"/>
                <a:sym typeface="Arial"/>
              </a:rPr>
              <a:t>Giá điện (Giá bán lẻ/Trên hóa đơn): </a:t>
            </a:r>
            <a:r>
              <a:rPr lang="vi-VN" sz="1500" kern="0" dirty="0">
                <a:cs typeface="Arial"/>
                <a:sym typeface="Arial"/>
              </a:rPr>
              <a:t>100 USD/MWh</a:t>
            </a:r>
          </a:p>
          <a:p>
            <a:pPr marL="285750" indent="-285750">
              <a:lnSpc>
                <a:spcPct val="150000"/>
              </a:lnSpc>
              <a:buClr>
                <a:srgbClr val="000000"/>
              </a:buClr>
              <a:buFont typeface="Arial" panose="020B0604020202020204" pitchFamily="34" charset="0"/>
              <a:buChar char="•"/>
            </a:pPr>
            <a:r>
              <a:rPr lang="vi-VN" sz="1500" b="1" kern="0" dirty="0">
                <a:cs typeface="Arial"/>
                <a:sym typeface="Arial"/>
              </a:rPr>
              <a:t>Tỷ lệ chiết khấu/WACC: </a:t>
            </a:r>
            <a:r>
              <a:rPr lang="vi-VN" sz="1500" kern="0" dirty="0">
                <a:cs typeface="Arial"/>
                <a:sym typeface="Arial"/>
              </a:rPr>
              <a:t>12%</a:t>
            </a:r>
          </a:p>
          <a:p>
            <a:pPr>
              <a:lnSpc>
                <a:spcPct val="150000"/>
              </a:lnSpc>
              <a:buClr>
                <a:srgbClr val="000000"/>
              </a:buClr>
              <a:buFont typeface="Arial"/>
              <a:buNone/>
            </a:pPr>
            <a:r>
              <a:rPr lang="vi-VN" sz="1500" kern="0" dirty="0">
                <a:cs typeface="Arial"/>
                <a:sym typeface="Arial"/>
              </a:rPr>
              <a:t>(Không bao gồm giá CO₂, không sử dụng giá bóng/shadow pricing)</a:t>
            </a:r>
          </a:p>
        </p:txBody>
      </p:sp>
      <p:sp>
        <p:nvSpPr>
          <p:cNvPr id="9" name="Rectangle 8">
            <a:extLst>
              <a:ext uri="{FF2B5EF4-FFF2-40B4-BE49-F238E27FC236}">
                <a16:creationId xmlns:a16="http://schemas.microsoft.com/office/drawing/2014/main" id="{1C4A12C3-49DB-6B3D-F9FD-C84340987EBB}"/>
              </a:ext>
            </a:extLst>
          </p:cNvPr>
          <p:cNvSpPr/>
          <p:nvPr/>
        </p:nvSpPr>
        <p:spPr>
          <a:xfrm>
            <a:off x="6780944" y="2800218"/>
            <a:ext cx="5238450" cy="2127057"/>
          </a:xfrm>
          <a:prstGeom prst="rect">
            <a:avLst/>
          </a:prstGeom>
        </p:spPr>
        <p:txBody>
          <a:bodyPr wrap="square">
            <a:spAutoFit/>
          </a:bodyPr>
          <a:lstStyle/>
          <a:p>
            <a:pPr>
              <a:lnSpc>
                <a:spcPct val="150000"/>
              </a:lnSpc>
              <a:buClr>
                <a:srgbClr val="000000"/>
              </a:buClr>
              <a:buFont typeface="Arial"/>
              <a:buNone/>
            </a:pPr>
            <a:r>
              <a:rPr lang="vi-VN" sz="1500" b="1" kern="0" dirty="0">
                <a:latin typeface="Arial" panose="020B0604020202020204" pitchFamily="34" charset="0"/>
                <a:cs typeface="Arial" panose="020B0604020202020204" pitchFamily="34" charset="0"/>
                <a:sym typeface="Arial"/>
              </a:rPr>
              <a:t>Phân tích kinh tế-xã hội (Socio-economic):</a:t>
            </a:r>
            <a:endParaRPr lang="vi-VN" sz="1500" kern="0" dirty="0">
              <a:latin typeface="Arial" panose="020B0604020202020204" pitchFamily="34" charset="0"/>
              <a:cs typeface="Arial" panose="020B0604020202020204" pitchFamily="34" charset="0"/>
              <a:sym typeface="Arial"/>
            </a:endParaRPr>
          </a:p>
          <a:p>
            <a:pPr marL="342900" indent="-342900">
              <a:lnSpc>
                <a:spcPct val="150000"/>
              </a:lnSpc>
              <a:buClr>
                <a:srgbClr val="000000"/>
              </a:buClr>
              <a:buFont typeface="Arial" panose="020B0604020202020204" pitchFamily="34" charset="0"/>
              <a:buChar char="•"/>
            </a:pPr>
            <a:r>
              <a:rPr lang="vi-VN" sz="1500" b="1" kern="0" dirty="0">
                <a:latin typeface="Arial" panose="020B0604020202020204" pitchFamily="34" charset="0"/>
                <a:cs typeface="Arial" panose="020B0604020202020204" pitchFamily="34" charset="0"/>
                <a:sym typeface="Arial"/>
              </a:rPr>
              <a:t>Shadow price điện (giá kinh tế):</a:t>
            </a:r>
            <a:r>
              <a:rPr lang="vi-VN" sz="1500" kern="0" dirty="0">
                <a:latin typeface="Arial" panose="020B0604020202020204" pitchFamily="34" charset="0"/>
                <a:cs typeface="Arial" panose="020B0604020202020204" pitchFamily="34" charset="0"/>
                <a:sym typeface="Arial"/>
              </a:rPr>
              <a:t> 120 USD/MWh</a:t>
            </a:r>
          </a:p>
          <a:p>
            <a:pPr marL="342900" indent="-342900">
              <a:lnSpc>
                <a:spcPct val="150000"/>
              </a:lnSpc>
              <a:buClr>
                <a:srgbClr val="000000"/>
              </a:buClr>
              <a:buFont typeface="Arial" panose="020B0604020202020204" pitchFamily="34" charset="0"/>
              <a:buChar char="•"/>
            </a:pPr>
            <a:r>
              <a:rPr lang="vi-VN" sz="1500" b="1" kern="0" dirty="0">
                <a:latin typeface="Arial" panose="020B0604020202020204" pitchFamily="34" charset="0"/>
                <a:cs typeface="Arial" panose="020B0604020202020204" pitchFamily="34" charset="0"/>
                <a:sym typeface="Arial"/>
              </a:rPr>
              <a:t>Hệ số phát thải lưới:</a:t>
            </a:r>
            <a:r>
              <a:rPr lang="vi-VN" sz="1500" kern="0" dirty="0">
                <a:latin typeface="Arial" panose="020B0604020202020204" pitchFamily="34" charset="0"/>
                <a:cs typeface="Arial" panose="020B0604020202020204" pitchFamily="34" charset="0"/>
                <a:sym typeface="Arial"/>
              </a:rPr>
              <a:t> 0.7 tCO₂/MWh</a:t>
            </a:r>
          </a:p>
          <a:p>
            <a:pPr marL="342900" indent="-342900">
              <a:lnSpc>
                <a:spcPct val="150000"/>
              </a:lnSpc>
              <a:buClr>
                <a:srgbClr val="000000"/>
              </a:buClr>
              <a:buFont typeface="Arial" panose="020B0604020202020204" pitchFamily="34" charset="0"/>
              <a:buChar char="•"/>
            </a:pPr>
            <a:r>
              <a:rPr lang="vi-VN" sz="1500" b="1" kern="0" dirty="0">
                <a:latin typeface="Arial" panose="020B0604020202020204" pitchFamily="34" charset="0"/>
                <a:cs typeface="Arial" panose="020B0604020202020204" pitchFamily="34" charset="0"/>
                <a:sym typeface="Arial"/>
              </a:rPr>
              <a:t>Giá trị CO₂ (SCC):</a:t>
            </a:r>
            <a:r>
              <a:rPr lang="vi-VN" sz="1500" kern="0" dirty="0">
                <a:latin typeface="Arial" panose="020B0604020202020204" pitchFamily="34" charset="0"/>
                <a:cs typeface="Arial" panose="020B0604020202020204" pitchFamily="34" charset="0"/>
                <a:sym typeface="Arial"/>
              </a:rPr>
              <a:t> 40 USD/tCO₂</a:t>
            </a:r>
          </a:p>
          <a:p>
            <a:pPr marL="342900" indent="-342900">
              <a:lnSpc>
                <a:spcPct val="150000"/>
              </a:lnSpc>
              <a:buClr>
                <a:srgbClr val="000000"/>
              </a:buClr>
              <a:buFont typeface="Arial" panose="020B0604020202020204" pitchFamily="34" charset="0"/>
              <a:buChar char="•"/>
            </a:pPr>
            <a:r>
              <a:rPr lang="vi-VN" sz="1500" b="1" kern="0" dirty="0">
                <a:latin typeface="Arial" panose="020B0604020202020204" pitchFamily="34" charset="0"/>
                <a:cs typeface="Arial" panose="020B0604020202020204" pitchFamily="34" charset="0"/>
                <a:sym typeface="Arial"/>
              </a:rPr>
              <a:t>Suất chiết khấu xã hội:</a:t>
            </a:r>
            <a:r>
              <a:rPr lang="vi-VN" sz="1500" kern="0" dirty="0">
                <a:latin typeface="Arial" panose="020B0604020202020204" pitchFamily="34" charset="0"/>
                <a:cs typeface="Arial" panose="020B0604020202020204" pitchFamily="34" charset="0"/>
                <a:sym typeface="Arial"/>
              </a:rPr>
              <a:t> 8%</a:t>
            </a:r>
          </a:p>
          <a:p>
            <a:pPr marL="342900" indent="-342900">
              <a:lnSpc>
                <a:spcPct val="150000"/>
              </a:lnSpc>
              <a:buClr>
                <a:srgbClr val="000000"/>
              </a:buClr>
              <a:buFont typeface="Arial" panose="020B0604020202020204" pitchFamily="34" charset="0"/>
              <a:buChar char="•"/>
            </a:pPr>
            <a:r>
              <a:rPr lang="vi-VN" sz="1500" kern="0" dirty="0">
                <a:latin typeface="Arial" panose="020B0604020202020204" pitchFamily="34" charset="0"/>
                <a:cs typeface="Arial" panose="020B0604020202020204" pitchFamily="34" charset="0"/>
                <a:sym typeface="Arial"/>
              </a:rPr>
              <a:t>(Loại bỏ thuế, lãi vay; tính thêm lợi ích CO₂)</a:t>
            </a:r>
          </a:p>
        </p:txBody>
      </p:sp>
    </p:spTree>
    <p:extLst>
      <p:ext uri="{BB962C8B-B14F-4D97-AF65-F5344CB8AC3E}">
        <p14:creationId xmlns:p14="http://schemas.microsoft.com/office/powerpoint/2010/main" val="3079409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742FA44-178A-9B21-8661-21964EE53DDF}"/>
              </a:ext>
            </a:extLst>
          </p:cNvPr>
          <p:cNvSpPr txBox="1">
            <a:spLocks/>
          </p:cNvSpPr>
          <p:nvPr/>
        </p:nvSpPr>
        <p:spPr>
          <a:xfrm>
            <a:off x="838200" y="1114027"/>
            <a:ext cx="10515599" cy="437371"/>
          </a:xfrm>
          <a:prstGeom prst="rect">
            <a:avLst/>
          </a:prstGeom>
          <a:solidFill>
            <a:srgbClr val="004AAD"/>
          </a:solidFill>
          <a:ln>
            <a:noFill/>
          </a:ln>
        </p:spPr>
        <p:txBody>
          <a:bodyPr spcFirstLastPara="1" wrap="square" lIns="91425" tIns="45700" rIns="91425" bIns="45700" anchor="ctr" anchorCtr="0">
            <a:normAutofit fontScale="85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err="1">
                <a:ln>
                  <a:noFill/>
                </a:ln>
                <a:effectLst/>
                <a:uLnTx/>
                <a:uFillTx/>
                <a:latin typeface="Arial" panose="020B0604020202020204"/>
                <a:cs typeface="Arial"/>
                <a:sym typeface="Arial"/>
              </a:rPr>
              <a:t>Ví</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dụ</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về</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phân</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tích</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tài</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chính</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và</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kinh</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tế</a:t>
            </a:r>
            <a:r>
              <a:rPr kumimoji="0" lang="en-US" sz="3600" b="1" i="0" u="none" strike="noStrike" kern="0" cap="none" spc="0" normalizeH="0" baseline="0" noProof="0" dirty="0">
                <a:ln>
                  <a:noFill/>
                </a:ln>
                <a:effectLst/>
                <a:uLnTx/>
                <a:uFillTx/>
                <a:latin typeface="Arial" panose="020B0604020202020204"/>
                <a:cs typeface="Arial"/>
                <a:sym typeface="Arial"/>
              </a:rPr>
              <a:t> - </a:t>
            </a:r>
            <a:r>
              <a:rPr kumimoji="0" lang="en-US" sz="3600" b="1" i="0" u="none" strike="noStrike" kern="0" cap="none" spc="0" normalizeH="0" baseline="0" noProof="0" dirty="0" err="1">
                <a:ln>
                  <a:noFill/>
                </a:ln>
                <a:effectLst/>
                <a:uLnTx/>
                <a:uFillTx/>
                <a:latin typeface="Arial" panose="020B0604020202020204"/>
                <a:cs typeface="Arial"/>
                <a:sym typeface="Arial"/>
              </a:rPr>
              <a:t>xã</a:t>
            </a:r>
            <a:r>
              <a:rPr kumimoji="0" lang="en-US" sz="3600" b="1" i="0" u="none" strike="noStrike" kern="0" cap="none" spc="0" normalizeH="0" baseline="0" noProof="0" dirty="0">
                <a:ln>
                  <a:noFill/>
                </a:ln>
                <a:effectLst/>
                <a:uLnTx/>
                <a:uFillTx/>
                <a:latin typeface="Arial" panose="020B0604020202020204"/>
                <a:cs typeface="Arial"/>
                <a:sym typeface="Arial"/>
              </a:rPr>
              <a:t> </a:t>
            </a:r>
            <a:r>
              <a:rPr kumimoji="0" lang="en-US" sz="3600" b="1" i="0" u="none" strike="noStrike" kern="0" cap="none" spc="0" normalizeH="0" baseline="0" noProof="0" dirty="0" err="1">
                <a:ln>
                  <a:noFill/>
                </a:ln>
                <a:effectLst/>
                <a:uLnTx/>
                <a:uFillTx/>
                <a:latin typeface="Arial" panose="020B0604020202020204"/>
                <a:cs typeface="Arial"/>
                <a:sym typeface="Arial"/>
              </a:rPr>
              <a:t>hội</a:t>
            </a:r>
            <a:endParaRPr kumimoji="0" lang="en-US" sz="3600" b="1" i="0" u="none" strike="noStrike" kern="0" cap="none" spc="0" normalizeH="0" baseline="0" noProof="0" dirty="0">
              <a:ln>
                <a:noFill/>
              </a:ln>
              <a:effectLst/>
              <a:uLnTx/>
              <a:uFillTx/>
              <a:latin typeface="Arial" panose="020B0604020202020204"/>
              <a:cs typeface="Arial"/>
              <a:sym typeface="Arial"/>
            </a:endParaRPr>
          </a:p>
        </p:txBody>
      </p:sp>
      <p:graphicFrame>
        <p:nvGraphicFramePr>
          <p:cNvPr id="5" name="Table 4">
            <a:extLst>
              <a:ext uri="{FF2B5EF4-FFF2-40B4-BE49-F238E27FC236}">
                <a16:creationId xmlns:a16="http://schemas.microsoft.com/office/drawing/2014/main" id="{A8763359-C8BA-447B-AB24-15265D2A1317}"/>
              </a:ext>
            </a:extLst>
          </p:cNvPr>
          <p:cNvGraphicFramePr>
            <a:graphicFrameLocks noGrp="1"/>
          </p:cNvGraphicFramePr>
          <p:nvPr>
            <p:extLst>
              <p:ext uri="{D42A27DB-BD31-4B8C-83A1-F6EECF244321}">
                <p14:modId xmlns:p14="http://schemas.microsoft.com/office/powerpoint/2010/main" val="3312191397"/>
              </p:ext>
            </p:extLst>
          </p:nvPr>
        </p:nvGraphicFramePr>
        <p:xfrm>
          <a:off x="910119" y="1753798"/>
          <a:ext cx="10515600" cy="4754881"/>
        </p:xfrm>
        <a:graphic>
          <a:graphicData uri="http://schemas.openxmlformats.org/drawingml/2006/table">
            <a:tbl>
              <a:tblPr/>
              <a:tblGrid>
                <a:gridCol w="3505200">
                  <a:extLst>
                    <a:ext uri="{9D8B030D-6E8A-4147-A177-3AD203B41FA5}">
                      <a16:colId xmlns:a16="http://schemas.microsoft.com/office/drawing/2014/main" val="1346449023"/>
                    </a:ext>
                  </a:extLst>
                </a:gridCol>
                <a:gridCol w="3505200">
                  <a:extLst>
                    <a:ext uri="{9D8B030D-6E8A-4147-A177-3AD203B41FA5}">
                      <a16:colId xmlns:a16="http://schemas.microsoft.com/office/drawing/2014/main" val="3247869970"/>
                    </a:ext>
                  </a:extLst>
                </a:gridCol>
                <a:gridCol w="3505200">
                  <a:extLst>
                    <a:ext uri="{9D8B030D-6E8A-4147-A177-3AD203B41FA5}">
                      <a16:colId xmlns:a16="http://schemas.microsoft.com/office/drawing/2014/main" val="253839708"/>
                    </a:ext>
                  </a:extLst>
                </a:gridCol>
              </a:tblGrid>
              <a:tr h="70083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a:r>
                        <a:rPr lang="en-US" sz="2500" b="1" dirty="0" err="1">
                          <a:solidFill>
                            <a:schemeClr val="tx1"/>
                          </a:solidFill>
                        </a:rPr>
                        <a:t>Chỉ</a:t>
                      </a:r>
                      <a:r>
                        <a:rPr lang="en-US" sz="2500" b="1" dirty="0">
                          <a:solidFill>
                            <a:schemeClr val="tx1"/>
                          </a:solidFill>
                        </a:rPr>
                        <a:t> số</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a:r>
                        <a:rPr lang="en-US" sz="2500" b="1" dirty="0">
                          <a:solidFill>
                            <a:schemeClr val="tx1"/>
                          </a:solidFill>
                        </a:rPr>
                        <a:t>Tài</a:t>
                      </a:r>
                      <a:r>
                        <a:rPr lang="en-US" sz="2500" b="1" baseline="0" dirty="0">
                          <a:solidFill>
                            <a:schemeClr val="tx1"/>
                          </a:solidFill>
                        </a:rPr>
                        <a:t> </a:t>
                      </a:r>
                      <a:r>
                        <a:rPr lang="en-US" sz="2500" b="1" baseline="0" dirty="0" err="1">
                          <a:solidFill>
                            <a:schemeClr val="tx1"/>
                          </a:solidFill>
                        </a:rPr>
                        <a:t>chính</a:t>
                      </a:r>
                      <a:endParaRPr lang="en-US" sz="2500" b="1" dirty="0">
                        <a:solidFill>
                          <a:schemeClr val="tx1"/>
                        </a:solidFill>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a:r>
                        <a:rPr lang="en-US" sz="2500" b="1">
                          <a:solidFill>
                            <a:schemeClr val="tx1"/>
                          </a:solidFill>
                        </a:rPr>
                        <a:t>Kinh tế -</a:t>
                      </a:r>
                      <a:r>
                        <a:rPr lang="en-US" sz="2500" b="1" baseline="0">
                          <a:solidFill>
                            <a:schemeClr val="tx1"/>
                          </a:solidFill>
                        </a:rPr>
                        <a:t> xã hội</a:t>
                      </a:r>
                      <a:endParaRPr lang="en-US" sz="2500" b="1">
                        <a:solidFill>
                          <a:schemeClr val="tx1"/>
                        </a:solidFill>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3249703"/>
                  </a:ext>
                </a:extLst>
              </a:tr>
              <a:tr h="70083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r>
                        <a:rPr lang="en-US" sz="2500" dirty="0">
                          <a:solidFill>
                            <a:schemeClr val="tx1"/>
                          </a:solidFill>
                        </a:rPr>
                        <a:t>NPV</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dirty="0">
                          <a:solidFill>
                            <a:schemeClr val="tx1"/>
                          </a:solidFill>
                        </a:rPr>
                        <a:t>+0.074 </a:t>
                      </a:r>
                      <a:r>
                        <a:rPr lang="en-US" sz="2500" dirty="0" err="1">
                          <a:solidFill>
                            <a:schemeClr val="tx1"/>
                          </a:solidFill>
                        </a:rPr>
                        <a:t>triệu</a:t>
                      </a:r>
                      <a:r>
                        <a:rPr lang="en-US" sz="2500" dirty="0">
                          <a:solidFill>
                            <a:schemeClr val="tx1"/>
                          </a:solidFill>
                        </a:rPr>
                        <a:t> USD</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dirty="0">
                          <a:solidFill>
                            <a:schemeClr val="tx1"/>
                          </a:solidFill>
                        </a:rPr>
                        <a:t>+0.919 </a:t>
                      </a:r>
                      <a:r>
                        <a:rPr lang="en-US" sz="2500" dirty="0" err="1">
                          <a:solidFill>
                            <a:schemeClr val="tx1"/>
                          </a:solidFill>
                        </a:rPr>
                        <a:t>triệu</a:t>
                      </a:r>
                      <a:r>
                        <a:rPr lang="en-US" sz="2500" dirty="0">
                          <a:solidFill>
                            <a:schemeClr val="tx1"/>
                          </a:solidFill>
                        </a:rPr>
                        <a:t> USD</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25379332"/>
                  </a:ext>
                </a:extLst>
              </a:tr>
              <a:tr h="70083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r>
                        <a:rPr lang="en-US" sz="2500">
                          <a:solidFill>
                            <a:schemeClr val="tx1"/>
                          </a:solidFill>
                        </a:rPr>
                        <a:t>IRR/EIRR</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dirty="0">
                          <a:solidFill>
                            <a:schemeClr val="tx1"/>
                          </a:solidFill>
                        </a:rPr>
                        <a:t>13.8%</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a:solidFill>
                            <a:schemeClr val="tx1"/>
                          </a:solidFill>
                        </a:rPr>
                        <a:t>25.7%</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72634625"/>
                  </a:ext>
                </a:extLst>
              </a:tr>
              <a:tr h="70083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r>
                        <a:rPr lang="en-US" sz="2500">
                          <a:solidFill>
                            <a:schemeClr val="tx1"/>
                          </a:solidFill>
                        </a:rPr>
                        <a:t>Payback</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dirty="0">
                          <a:solidFill>
                            <a:schemeClr val="tx1"/>
                          </a:solidFill>
                        </a:rPr>
                        <a:t>~5.3 </a:t>
                      </a:r>
                      <a:r>
                        <a:rPr lang="en-US" sz="2500" dirty="0" err="1">
                          <a:solidFill>
                            <a:schemeClr val="tx1"/>
                          </a:solidFill>
                        </a:rPr>
                        <a:t>năm</a:t>
                      </a:r>
                      <a:endParaRPr lang="en-US" sz="2500" dirty="0">
                        <a:solidFill>
                          <a:schemeClr val="tx1"/>
                        </a:solidFill>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a:solidFill>
                            <a:schemeClr val="tx1"/>
                          </a:solidFill>
                        </a:rPr>
                        <a:t>—</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3322228"/>
                  </a:ext>
                </a:extLst>
              </a:tr>
              <a:tr h="70083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r>
                        <a:rPr lang="en-US" sz="2500">
                          <a:solidFill>
                            <a:schemeClr val="tx1"/>
                          </a:solidFill>
                        </a:rPr>
                        <a:t>B/C</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a:solidFill>
                            <a:schemeClr val="tx1"/>
                          </a:solidFill>
                        </a:rPr>
                        <a:t>1.07 </a:t>
                      </a:r>
                      <a:r>
                        <a:rPr lang="en-US" sz="2500" baseline="30000">
                          <a:solidFill>
                            <a:schemeClr val="tx1"/>
                          </a:solidFill>
                        </a:rPr>
                        <a:t>(*)</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dirty="0">
                          <a:solidFill>
                            <a:schemeClr val="tx1"/>
                          </a:solidFill>
                        </a:rPr>
                        <a:t>1.92</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1736664"/>
                  </a:ext>
                </a:extLst>
              </a:tr>
              <a:tr h="1250691">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r>
                        <a:rPr lang="en-US" sz="2500">
                          <a:solidFill>
                            <a:schemeClr val="tx1"/>
                          </a:solidFill>
                        </a:rPr>
                        <a:t>Chi phí tránh phát thải</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a:solidFill>
                            <a:schemeClr val="tx1"/>
                          </a:solidFill>
                        </a:rPr>
                        <a:t>—</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500" dirty="0">
                          <a:solidFill>
                            <a:schemeClr val="tx1"/>
                          </a:solidFill>
                        </a:rPr>
                        <a:t>−57.8 USD/</a:t>
                      </a:r>
                      <a:r>
                        <a:rPr lang="en-US" sz="2500" dirty="0" err="1">
                          <a:solidFill>
                            <a:schemeClr val="tx1"/>
                          </a:solidFill>
                        </a:rPr>
                        <a:t>tCO</a:t>
                      </a:r>
                      <a:r>
                        <a:rPr lang="en-US" sz="2500" dirty="0">
                          <a:solidFill>
                            <a:schemeClr val="tx1"/>
                          </a:solidFill>
                        </a:rPr>
                        <a:t>₂ </a:t>
                      </a:r>
                    </a:p>
                    <a:p>
                      <a:pPr algn="r"/>
                      <a:r>
                        <a:rPr lang="en-US" sz="2500" dirty="0">
                          <a:solidFill>
                            <a:schemeClr val="tx1"/>
                          </a:solidFill>
                        </a:rPr>
                        <a:t>(</a:t>
                      </a:r>
                      <a:r>
                        <a:rPr lang="en-US" sz="2500" dirty="0" err="1">
                          <a:solidFill>
                            <a:schemeClr val="tx1"/>
                          </a:solidFill>
                        </a:rPr>
                        <a:t>tiết</a:t>
                      </a:r>
                      <a:r>
                        <a:rPr lang="en-US" sz="2500" dirty="0">
                          <a:solidFill>
                            <a:schemeClr val="tx1"/>
                          </a:solidFill>
                        </a:rPr>
                        <a:t> </a:t>
                      </a:r>
                      <a:r>
                        <a:rPr lang="en-US" sz="2500" dirty="0" err="1">
                          <a:solidFill>
                            <a:schemeClr val="tx1"/>
                          </a:solidFill>
                        </a:rPr>
                        <a:t>kiệm</a:t>
                      </a:r>
                      <a:r>
                        <a:rPr lang="en-US" sz="2500" dirty="0">
                          <a:solidFill>
                            <a:schemeClr val="tx1"/>
                          </a:solidFill>
                        </a:rPr>
                        <a:t> </a:t>
                      </a:r>
                      <a:r>
                        <a:rPr lang="en-US" sz="2500" dirty="0" err="1">
                          <a:solidFill>
                            <a:schemeClr val="tx1"/>
                          </a:solidFill>
                        </a:rPr>
                        <a:t>ròng</a:t>
                      </a:r>
                      <a:r>
                        <a:rPr lang="en-US" sz="2500" dirty="0">
                          <a:solidFill>
                            <a:schemeClr val="tx1"/>
                          </a:solidFill>
                        </a:rPr>
                        <a:t>)</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18295552"/>
                  </a:ext>
                </a:extLst>
              </a:tr>
            </a:tbl>
          </a:graphicData>
        </a:graphic>
      </p:graphicFrame>
    </p:spTree>
    <p:extLst>
      <p:ext uri="{BB962C8B-B14F-4D97-AF65-F5344CB8AC3E}">
        <p14:creationId xmlns:p14="http://schemas.microsoft.com/office/powerpoint/2010/main" val="2744572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C882B4C8-C136-C38B-DA00-A41ED6264691}"/>
              </a:ext>
            </a:extLst>
          </p:cNvPr>
          <p:cNvSpPr txBox="1">
            <a:spLocks/>
          </p:cNvSpPr>
          <p:nvPr/>
        </p:nvSpPr>
        <p:spPr>
          <a:xfrm>
            <a:off x="797103" y="1127866"/>
            <a:ext cx="10515599" cy="415980"/>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0" cap="none" spc="0" normalizeH="0" baseline="0" noProof="0">
                <a:ln>
                  <a:noFill/>
                </a:ln>
                <a:solidFill>
                  <a:srgbClr val="FFFFFF"/>
                </a:solidFill>
                <a:effectLst/>
                <a:uLnTx/>
                <a:uFillTx/>
                <a:latin typeface="Arial" panose="020B0604020202020204"/>
                <a:cs typeface="Arial"/>
                <a:sym typeface="Arial"/>
              </a:rPr>
              <a:t>Phân tích kinh tế và phân tích tài chính (tiếp)</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5" name="Content Placeholder 2">
            <a:extLst>
              <a:ext uri="{FF2B5EF4-FFF2-40B4-BE49-F238E27FC236}">
                <a16:creationId xmlns:a16="http://schemas.microsoft.com/office/drawing/2014/main" id="{773460D4-A964-AA13-76A4-37EA1FAFFB1C}"/>
              </a:ext>
            </a:extLst>
          </p:cNvPr>
          <p:cNvSpPr txBox="1">
            <a:spLocks/>
          </p:cNvSpPr>
          <p:nvPr/>
        </p:nvSpPr>
        <p:spPr>
          <a:xfrm>
            <a:off x="355046" y="1885048"/>
            <a:ext cx="11274914" cy="4885622"/>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buClr>
                <a:srgbClr val="000000"/>
              </a:buClr>
              <a:buFont typeface="Arial" panose="020B0604020202020204" pitchFamily="34" charset="0"/>
              <a:buChar char="•"/>
            </a:pPr>
            <a:r>
              <a:rPr lang="en-US" sz="2500" kern="0" dirty="0" err="1">
                <a:solidFill>
                  <a:srgbClr val="000000"/>
                </a:solidFill>
                <a:latin typeface="Arial" panose="020B0604020202020204"/>
              </a:rPr>
              <a:t>Phân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tích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tài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chính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đánh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giá</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và</a:t>
            </a:r>
            <a:r>
              <a:rPr lang="en-US" sz="2500" kern="0" dirty="0">
                <a:solidFill>
                  <a:srgbClr val="000000"/>
                </a:solidFill>
                <a:latin typeface="Arial" panose="020B0604020202020204"/>
              </a:rPr>
              <a:t> so </a:t>
            </a:r>
            <a:r>
              <a:rPr lang="en-US" sz="2500" kern="0" dirty="0" err="1">
                <a:solidFill>
                  <a:srgbClr val="000000"/>
                </a:solidFill>
                <a:latin typeface="Arial" panose="020B0604020202020204"/>
              </a:rPr>
              <a:t>sánh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các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phương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thực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hiện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trên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cơ</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sở</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tiền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và</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dòng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tiền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Xuất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phát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từ</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quan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điểm</a:t>
            </a:r>
            <a:r>
              <a:rPr lang="en-US" sz="2500" kern="0" dirty="0">
                <a:solidFill>
                  <a:srgbClr val="000000"/>
                </a:solidFill>
                <a:latin typeface="Arial" panose="020B0604020202020204"/>
              </a:rPr>
              <a:t> </a:t>
            </a:r>
            <a:r>
              <a:rPr lang="en-US" sz="2500" b="1" i="1" kern="0" dirty="0" err="1">
                <a:solidFill>
                  <a:srgbClr val="000000"/>
                </a:solidFill>
                <a:latin typeface="Arial" panose="020B0604020202020204"/>
              </a:rPr>
              <a:t>nhà</a:t>
            </a:r>
            <a:r>
              <a:rPr lang="en-US" sz="2500" b="1" i="1" kern="0" dirty="0">
                <a:solidFill>
                  <a:srgbClr val="000000"/>
                </a:solidFill>
                <a:latin typeface="Arial" panose="020B0604020202020204"/>
              </a:rPr>
              <a:t> </a:t>
            </a:r>
            <a:r>
              <a:rPr lang="en-US" sz="2500" b="1" i="1" kern="0" dirty="0" err="1">
                <a:solidFill>
                  <a:srgbClr val="000000"/>
                </a:solidFill>
                <a:latin typeface="Arial" panose="020B0604020202020204"/>
              </a:rPr>
              <a:t>đầu</a:t>
            </a:r>
            <a:r>
              <a:rPr lang="en-US" sz="2500" b="1" i="1" kern="0" dirty="0">
                <a:solidFill>
                  <a:srgbClr val="000000"/>
                </a:solidFill>
                <a:latin typeface="Arial" panose="020B0604020202020204"/>
              </a:rPr>
              <a:t> </a:t>
            </a:r>
            <a:r>
              <a:rPr lang="en-US" sz="2500" b="1" i="1" kern="0" dirty="0" err="1">
                <a:solidFill>
                  <a:srgbClr val="000000"/>
                </a:solidFill>
                <a:latin typeface="Arial" panose="020B0604020202020204"/>
              </a:rPr>
              <a:t>tư</a:t>
            </a:r>
            <a:r>
              <a:rPr lang="en-US" sz="2500" b="1" i="1" kern="0" dirty="0">
                <a:solidFill>
                  <a:srgbClr val="000000"/>
                </a:solidFill>
                <a:latin typeface="Arial" panose="020B0604020202020204"/>
              </a:rPr>
              <a:t>/</a:t>
            </a:r>
            <a:r>
              <a:rPr lang="en-US" sz="2500" b="1" i="1" kern="0" dirty="0" err="1">
                <a:solidFill>
                  <a:srgbClr val="000000"/>
                </a:solidFill>
                <a:latin typeface="Arial" panose="020B0604020202020204"/>
              </a:rPr>
              <a:t>chủ</a:t>
            </a:r>
            <a:r>
              <a:rPr lang="en-US" sz="2500" b="1" i="1" kern="0" dirty="0">
                <a:solidFill>
                  <a:srgbClr val="000000"/>
                </a:solidFill>
                <a:latin typeface="Arial" panose="020B0604020202020204"/>
              </a:rPr>
              <a:t> </a:t>
            </a:r>
            <a:r>
              <a:rPr lang="en-US" sz="2500" b="1" i="1" kern="0" dirty="0" err="1">
                <a:solidFill>
                  <a:srgbClr val="000000"/>
                </a:solidFill>
                <a:latin typeface="Arial" panose="020B0604020202020204"/>
              </a:rPr>
              <a:t>dự</a:t>
            </a:r>
            <a:r>
              <a:rPr lang="en-US" sz="2500" b="1" i="1" kern="0" dirty="0">
                <a:solidFill>
                  <a:srgbClr val="000000"/>
                </a:solidFill>
                <a:latin typeface="Arial" panose="020B0604020202020204"/>
              </a:rPr>
              <a:t> </a:t>
            </a:r>
            <a:r>
              <a:rPr lang="en-US" sz="2500" b="1" i="1"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Nếu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chủ</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phải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trả</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thuế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nhập</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thì</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chi </a:t>
            </a:r>
            <a:r>
              <a:rPr lang="en-US" sz="2500" kern="0" dirty="0" err="1">
                <a:solidFill>
                  <a:srgbClr val="000000"/>
                </a:solidFill>
                <a:latin typeface="Arial" panose="020B0604020202020204"/>
              </a:rPr>
              <a:t>phí</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tài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chính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Nếu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thiết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bị</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nhập</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khẩu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bị</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đánh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thuế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nhập</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khẩu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thì</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chi </a:t>
            </a:r>
            <a:r>
              <a:rPr lang="en-US" sz="2500" kern="0" dirty="0" err="1">
                <a:solidFill>
                  <a:srgbClr val="000000"/>
                </a:solidFill>
                <a:latin typeface="Arial" panose="020B0604020202020204"/>
              </a:rPr>
              <a:t>phí</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tài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chính</a:t>
            </a:r>
            <a:r>
              <a:rPr lang="en-US" sz="2500" kern="0" dirty="0">
                <a:solidFill>
                  <a:srgbClr val="000000"/>
                </a:solidFill>
                <a:latin typeface="Arial" panose="020B0604020202020204"/>
              </a:rPr>
              <a:t>.</a:t>
            </a:r>
          </a:p>
          <a:p>
            <a:pPr marL="685800" indent="-457200">
              <a:buClr>
                <a:srgbClr val="000000"/>
              </a:buClr>
              <a:buFont typeface="Arial" panose="020B0604020202020204" pitchFamily="34" charset="0"/>
              <a:buChar char="•"/>
            </a:pPr>
            <a:r>
              <a:rPr lang="en-US" sz="2500" kern="0" dirty="0" err="1">
                <a:solidFill>
                  <a:srgbClr val="000000"/>
                </a:solidFill>
                <a:latin typeface="Arial" panose="020B0604020202020204"/>
              </a:rPr>
              <a:t>Phân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tích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kinh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đánh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giá</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và</a:t>
            </a:r>
            <a:r>
              <a:rPr lang="en-US" sz="2500" kern="0" dirty="0">
                <a:solidFill>
                  <a:srgbClr val="000000"/>
                </a:solidFill>
                <a:latin typeface="Arial" panose="020B0604020202020204"/>
              </a:rPr>
              <a:t> so </a:t>
            </a:r>
            <a:r>
              <a:rPr lang="en-US" sz="2500" kern="0" dirty="0" err="1">
                <a:solidFill>
                  <a:srgbClr val="000000"/>
                </a:solidFill>
                <a:latin typeface="Arial" panose="020B0604020202020204"/>
              </a:rPr>
              <a:t>sánh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các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vào</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dòng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kinh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Xuất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phát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từ</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quan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điểm</a:t>
            </a:r>
            <a:r>
              <a:rPr lang="en-US" sz="2500" kern="0" dirty="0">
                <a:solidFill>
                  <a:srgbClr val="000000"/>
                </a:solidFill>
                <a:latin typeface="Arial" panose="020B0604020202020204"/>
              </a:rPr>
              <a:t> </a:t>
            </a:r>
            <a:r>
              <a:rPr lang="en-US" sz="2500" b="1" i="1" kern="0" dirty="0" err="1">
                <a:solidFill>
                  <a:srgbClr val="000000"/>
                </a:solidFill>
                <a:latin typeface="Arial" panose="020B0604020202020204"/>
              </a:rPr>
              <a:t>quốc</a:t>
            </a:r>
            <a:r>
              <a:rPr lang="en-US" sz="2500" b="1" i="1" kern="0" dirty="0">
                <a:solidFill>
                  <a:srgbClr val="000000"/>
                </a:solidFill>
                <a:latin typeface="Arial" panose="020B0604020202020204"/>
              </a:rPr>
              <a:t> </a:t>
            </a:r>
            <a:r>
              <a:rPr lang="en-US" sz="2500" b="1" i="1" kern="0" dirty="0" err="1">
                <a:solidFill>
                  <a:srgbClr val="000000"/>
                </a:solidFill>
                <a:latin typeface="Arial" panose="020B0604020202020204"/>
              </a:rPr>
              <a:t>gia</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Thuế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nhập</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không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phải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chi </a:t>
            </a:r>
            <a:r>
              <a:rPr lang="en-US" sz="2500" kern="0" dirty="0" err="1">
                <a:solidFill>
                  <a:srgbClr val="000000"/>
                </a:solidFill>
                <a:latin typeface="Arial" panose="020B0604020202020204"/>
              </a:rPr>
              <a:t>phí</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kinh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đối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với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quốc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gia</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nó</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được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gọi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thanh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toán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chuyển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nhượng</a:t>
            </a:r>
            <a:r>
              <a:rPr lang="en-US" sz="2500" kern="0" dirty="0">
                <a:solidFill>
                  <a:srgbClr val="000000"/>
                </a:solidFill>
                <a:latin typeface="Arial" panose="020B0604020202020204"/>
              </a:rPr>
              <a:t> – </a:t>
            </a:r>
            <a:r>
              <a:rPr lang="en-US" sz="2500" kern="0" dirty="0" err="1">
                <a:solidFill>
                  <a:srgbClr val="000000"/>
                </a:solidFill>
                <a:latin typeface="Arial" panose="020B0604020202020204"/>
              </a:rPr>
              <a:t>chuyển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từ</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túi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người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này</a:t>
            </a:r>
            <a:r>
              <a:rPr lang="en-US" sz="2500" kern="0" dirty="0">
                <a:solidFill>
                  <a:srgbClr val="000000"/>
                </a:solidFill>
                <a:latin typeface="Arial" panose="020B0604020202020204"/>
              </a:rPr>
              <a:t> sang </a:t>
            </a:r>
            <a:r>
              <a:rPr lang="en-US" sz="2500" kern="0" dirty="0" err="1">
                <a:solidFill>
                  <a:srgbClr val="000000"/>
                </a:solidFill>
                <a:latin typeface="Arial" panose="020B0604020202020204"/>
              </a:rPr>
              <a:t>túi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người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khác</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Thuế</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hải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quan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cũng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không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phải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là</a:t>
            </a:r>
            <a:r>
              <a:rPr lang="en-US" sz="2500" kern="0" dirty="0">
                <a:solidFill>
                  <a:srgbClr val="000000"/>
                </a:solidFill>
                <a:latin typeface="Arial" panose="020B0604020202020204"/>
              </a:rPr>
              <a:t> chi </a:t>
            </a:r>
            <a:r>
              <a:rPr lang="en-US" sz="2500" kern="0" dirty="0" err="1">
                <a:solidFill>
                  <a:srgbClr val="000000"/>
                </a:solidFill>
                <a:latin typeface="Arial" panose="020B0604020202020204"/>
              </a:rPr>
              <a:t>phí</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kinh</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tế</a:t>
            </a:r>
            <a:r>
              <a:rPr lang="en-US" sz="2500" kern="0" dirty="0">
                <a:solidFill>
                  <a:srgbClr val="000000"/>
                </a:solidFill>
                <a:latin typeface="Arial" panose="020B0604020202020204"/>
              </a:rPr>
              <a:t>.</a:t>
            </a:r>
          </a:p>
          <a:p>
            <a:pPr marL="685800" indent="-457200">
              <a:buClr>
                <a:srgbClr val="000000"/>
              </a:buClr>
              <a:buFont typeface="Arial" panose="020B0604020202020204" pitchFamily="34" charset="0"/>
              <a:buChar char="•"/>
            </a:pPr>
            <a:r>
              <a:rPr lang="en-US" sz="2500" i="1" kern="0" dirty="0">
                <a:solidFill>
                  <a:srgbClr val="000000"/>
                </a:solidFill>
                <a:latin typeface="Arial" panose="020B0604020202020204"/>
              </a:rPr>
              <a:t>Do </a:t>
            </a:r>
            <a:r>
              <a:rPr lang="en-US" sz="2500" i="1" kern="0" dirty="0" err="1">
                <a:solidFill>
                  <a:srgbClr val="000000"/>
                </a:solidFill>
                <a:latin typeface="Arial" panose="020B0604020202020204"/>
              </a:rPr>
              <a:t>đó</a:t>
            </a:r>
            <a:r>
              <a:rPr lang="en-US" sz="2500" i="1" kern="0" dirty="0">
                <a:solidFill>
                  <a:srgbClr val="000000"/>
                </a:solidFill>
                <a:latin typeface="Arial" panose="020B0604020202020204"/>
              </a:rPr>
              <a:t>, chi </a:t>
            </a:r>
            <a:r>
              <a:rPr lang="en-US" sz="2500" i="1" kern="0" dirty="0" err="1">
                <a:solidFill>
                  <a:srgbClr val="000000"/>
                </a:solidFill>
                <a:latin typeface="Arial" panose="020B0604020202020204"/>
              </a:rPr>
              <a:t>phí</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và</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lợi</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ích</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trong</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phân</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tích</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kinh</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tế</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không</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nhất</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thiết</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giống</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như</a:t>
            </a:r>
            <a:r>
              <a:rPr lang="en-US" sz="2500" i="1" kern="0" dirty="0">
                <a:solidFill>
                  <a:srgbClr val="000000"/>
                </a:solidFill>
                <a:latin typeface="Arial" panose="020B0604020202020204"/>
              </a:rPr>
              <a:t> chi </a:t>
            </a:r>
            <a:r>
              <a:rPr lang="en-US" sz="2500" i="1" kern="0" dirty="0" err="1">
                <a:solidFill>
                  <a:srgbClr val="000000"/>
                </a:solidFill>
                <a:latin typeface="Arial" panose="020B0604020202020204"/>
              </a:rPr>
              <a:t>phí</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và</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lợi</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ích</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trong</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phân</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tích</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tài</a:t>
            </a:r>
            <a:r>
              <a:rPr lang="en-US" sz="2500" i="1" kern="0" dirty="0">
                <a:solidFill>
                  <a:srgbClr val="000000"/>
                </a:solidFill>
                <a:latin typeface="Arial" panose="020B0604020202020204"/>
              </a:rPr>
              <a:t> </a:t>
            </a:r>
            <a:r>
              <a:rPr lang="en-US" sz="2500" i="1" kern="0" dirty="0" err="1">
                <a:solidFill>
                  <a:srgbClr val="000000"/>
                </a:solidFill>
                <a:latin typeface="Arial" panose="020B0604020202020204"/>
              </a:rPr>
              <a:t>chính</a:t>
            </a:r>
            <a:r>
              <a:rPr lang="en-US" sz="2500" i="1" kern="0" dirty="0">
                <a:solidFill>
                  <a:srgbClr val="000000"/>
                </a:solidFill>
                <a:latin typeface="Arial" panose="020B0604020202020204"/>
              </a:rPr>
              <a:t>. </a:t>
            </a:r>
            <a:r>
              <a:rPr lang="en-US" kern="0" dirty="0">
                <a:solidFill>
                  <a:srgbClr val="000000"/>
                </a:solidFill>
                <a:latin typeface="Arial" panose="020B0604020202020204"/>
              </a:rPr>
              <a:t/>
            </a:r>
            <a:br>
              <a:rPr lang="en-US" kern="0" dirty="0">
                <a:solidFill>
                  <a:srgbClr val="000000"/>
                </a:solidFill>
                <a:latin typeface="Arial" panose="020B0604020202020204"/>
              </a:rPr>
            </a:br>
            <a:endParaRPr lang="en-GB" sz="2000" i="1" kern="0" dirty="0">
              <a:solidFill>
                <a:srgbClr val="000000"/>
              </a:solidFill>
              <a:latin typeface="Arial" panose="020B0604020202020204"/>
            </a:endParaRPr>
          </a:p>
          <a:p>
            <a:pPr>
              <a:buClr>
                <a:srgbClr val="000000"/>
              </a:buClr>
            </a:pPr>
            <a:endParaRPr lang="en-US" kern="0" dirty="0">
              <a:solidFill>
                <a:srgbClr val="000000"/>
              </a:solidFill>
              <a:latin typeface="Arial" panose="020B0604020202020204"/>
            </a:endParaRPr>
          </a:p>
          <a:p>
            <a:pPr marL="0" indent="0">
              <a:buClr>
                <a:srgbClr val="000000"/>
              </a:buClr>
            </a:pPr>
            <a:endParaRPr lang="en-US" i="1" kern="0" dirty="0">
              <a:solidFill>
                <a:srgbClr val="000000"/>
              </a:solidFill>
              <a:latin typeface="Arial" panose="020B0604020202020204"/>
            </a:endParaRPr>
          </a:p>
          <a:p>
            <a:pPr marL="0" indent="0">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1491849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03CF0E9-292B-FE46-1873-5A2EA72E7F4D}"/>
              </a:ext>
            </a:extLst>
          </p:cNvPr>
          <p:cNvSpPr txBox="1">
            <a:spLocks/>
          </p:cNvSpPr>
          <p:nvPr/>
        </p:nvSpPr>
        <p:spPr>
          <a:xfrm>
            <a:off x="838201" y="1301623"/>
            <a:ext cx="10515599" cy="537634"/>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0" cap="none" spc="0" normalizeH="0" baseline="0" noProof="0" dirty="0" err="1">
                <a:ln>
                  <a:noFill/>
                </a:ln>
                <a:solidFill>
                  <a:srgbClr val="FFFFFF"/>
                </a:solidFill>
                <a:effectLst/>
                <a:uLnTx/>
                <a:uFillTx/>
                <a:latin typeface="Arial" panose="020B0604020202020204"/>
                <a:cs typeface="Arial"/>
                <a:sym typeface="Arial"/>
              </a:rPr>
              <a:t>Khấu</a:t>
            </a:r>
            <a:r>
              <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rPr>
              <a:t> </a:t>
            </a:r>
            <a:r>
              <a:rPr kumimoji="0" lang="en-US" sz="3200" b="1" i="0" u="none" strike="noStrike" kern="0" cap="none" spc="0" normalizeH="0" baseline="0" noProof="0" dirty="0" err="1">
                <a:ln>
                  <a:noFill/>
                </a:ln>
                <a:solidFill>
                  <a:srgbClr val="FFFFFF"/>
                </a:solidFill>
                <a:effectLst/>
                <a:uLnTx/>
                <a:uFillTx/>
                <a:latin typeface="Arial" panose="020B0604020202020204"/>
                <a:cs typeface="Arial"/>
                <a:sym typeface="Arial"/>
              </a:rPr>
              <a:t>hao</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5" name="Content Placeholder 2">
            <a:extLst>
              <a:ext uri="{FF2B5EF4-FFF2-40B4-BE49-F238E27FC236}">
                <a16:creationId xmlns:a16="http://schemas.microsoft.com/office/drawing/2014/main" id="{F565E280-3587-B69A-F1D3-3EAA49017337}"/>
              </a:ext>
            </a:extLst>
          </p:cNvPr>
          <p:cNvSpPr txBox="1">
            <a:spLocks/>
          </p:cNvSpPr>
          <p:nvPr/>
        </p:nvSpPr>
        <p:spPr>
          <a:xfrm>
            <a:off x="392369" y="2143617"/>
            <a:ext cx="11407261" cy="306224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lvl="1" indent="-457200">
              <a:buClr>
                <a:srgbClr val="000000"/>
              </a:buClr>
              <a:buFont typeface="Arial" panose="020B0604020202020204" pitchFamily="34" charset="0"/>
              <a:buChar char="•"/>
            </a:pPr>
            <a:r>
              <a:rPr lang="vi-VN" sz="2500" kern="0" dirty="0">
                <a:solidFill>
                  <a:srgbClr val="000000"/>
                </a:solidFill>
                <a:latin typeface="Arial" panose="020B0604020202020204"/>
              </a:rPr>
              <a:t>Phân tích tài chính:</a:t>
            </a:r>
          </a:p>
          <a:p>
            <a:pPr marL="914400" lvl="2" indent="-457200">
              <a:buClr>
                <a:srgbClr val="000000"/>
              </a:buClr>
              <a:buFont typeface="Arial" panose="020B0604020202020204" pitchFamily="34" charset="0"/>
              <a:buChar char="•"/>
            </a:pPr>
            <a:r>
              <a:rPr lang="vi-VN" sz="2100" kern="0" dirty="0">
                <a:solidFill>
                  <a:srgbClr val="FF0000"/>
                </a:solidFill>
                <a:latin typeface="Arial" panose="020B0604020202020204"/>
              </a:rPr>
              <a:t>Khấu hao không phải dòng tiền thực</a:t>
            </a:r>
            <a:r>
              <a:rPr lang="vi-VN" sz="2100" kern="0" dirty="0">
                <a:solidFill>
                  <a:srgbClr val="000000"/>
                </a:solidFill>
                <a:latin typeface="Arial" panose="020B0604020202020204"/>
              </a:rPr>
              <a:t>, nhưng ảnh hưởng gián tiếp đến dòng tiền sau thuế thông qua việc giảm thuế TNDN (tax shield).Do đó, khi lập dòng tiền tài chính, khấu hao được phản ánh gián tiếp chứ không cộng trực tiếp vào chi phí.</a:t>
            </a:r>
          </a:p>
          <a:p>
            <a:pPr marL="457200" lvl="1" indent="-457200">
              <a:buClr>
                <a:srgbClr val="000000"/>
              </a:buClr>
              <a:buFont typeface="Arial" panose="020B0604020202020204" pitchFamily="34" charset="0"/>
              <a:buChar char="•"/>
            </a:pPr>
            <a:r>
              <a:rPr lang="vi-VN" sz="2500" kern="0" dirty="0">
                <a:solidFill>
                  <a:srgbClr val="000000"/>
                </a:solidFill>
                <a:latin typeface="Arial" panose="020B0604020202020204"/>
              </a:rPr>
              <a:t>Phân tích kinh tế:</a:t>
            </a:r>
          </a:p>
          <a:p>
            <a:pPr marL="914400" lvl="2" indent="-457200">
              <a:buClr>
                <a:srgbClr val="000000"/>
              </a:buClr>
              <a:buFont typeface="Arial" panose="020B0604020202020204" pitchFamily="34" charset="0"/>
              <a:buChar char="•"/>
            </a:pPr>
            <a:r>
              <a:rPr lang="vi-VN" sz="2100" kern="0" dirty="0">
                <a:solidFill>
                  <a:srgbClr val="000000"/>
                </a:solidFill>
                <a:latin typeface="Arial" panose="020B0604020202020204"/>
              </a:rPr>
              <a:t>Khấu hao chỉ là bút toán kế toán, không phải chi phí nguồn lực xã hội. Vì vậy không đưa khấu hao vào dòng tiền kinh tế; thay vào đó tính toàn bộ chi phí đầu tư ban đầu và giá trị còn lại (nếu có).</a:t>
            </a:r>
            <a:r>
              <a:rPr lang="en-US" sz="2100" kern="0" dirty="0">
                <a:solidFill>
                  <a:srgbClr val="000000"/>
                </a:solidFill>
                <a:latin typeface="Arial" panose="020B0604020202020204"/>
              </a:rPr>
              <a:t> </a:t>
            </a:r>
            <a:endParaRPr lang="en-US" sz="2500" kern="0" dirty="0">
              <a:solidFill>
                <a:srgbClr val="000000"/>
              </a:solidFill>
              <a:latin typeface="Arial" panose="020B0604020202020204"/>
            </a:endParaRPr>
          </a:p>
        </p:txBody>
      </p:sp>
      <p:pic>
        <p:nvPicPr>
          <p:cNvPr id="6" name="Picture 5">
            <a:extLst>
              <a:ext uri="{FF2B5EF4-FFF2-40B4-BE49-F238E27FC236}">
                <a16:creationId xmlns:a16="http://schemas.microsoft.com/office/drawing/2014/main" id="{624AC75B-0587-4347-A67A-BE8DAD299A58}"/>
              </a:ext>
            </a:extLst>
          </p:cNvPr>
          <p:cNvPicPr>
            <a:picLocks noChangeAspect="1"/>
          </p:cNvPicPr>
          <p:nvPr/>
        </p:nvPicPr>
        <p:blipFill>
          <a:blip r:embed="rId3"/>
          <a:stretch>
            <a:fillRect/>
          </a:stretch>
        </p:blipFill>
        <p:spPr>
          <a:xfrm>
            <a:off x="3392273" y="4952144"/>
            <a:ext cx="8407357" cy="1744442"/>
          </a:xfrm>
          <a:prstGeom prst="rect">
            <a:avLst/>
          </a:prstGeom>
        </p:spPr>
      </p:pic>
    </p:spTree>
    <p:extLst>
      <p:ext uri="{BB962C8B-B14F-4D97-AF65-F5344CB8AC3E}">
        <p14:creationId xmlns:p14="http://schemas.microsoft.com/office/powerpoint/2010/main" val="2090824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76578F96-CB8E-701C-CCF4-6F7F37F92E23}"/>
              </a:ext>
            </a:extLst>
          </p:cNvPr>
          <p:cNvSpPr txBox="1">
            <a:spLocks/>
          </p:cNvSpPr>
          <p:nvPr/>
        </p:nvSpPr>
        <p:spPr>
          <a:xfrm>
            <a:off x="982038" y="1281613"/>
            <a:ext cx="10515599" cy="542319"/>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Nội dung</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10" name="Rounded Rectangle 9">
            <a:extLst>
              <a:ext uri="{FF2B5EF4-FFF2-40B4-BE49-F238E27FC236}">
                <a16:creationId xmlns:a16="http://schemas.microsoft.com/office/drawing/2014/main" id="{5D0683A0-A88C-FF53-C48A-620BD93DCF40}"/>
              </a:ext>
            </a:extLst>
          </p:cNvPr>
          <p:cNvSpPr/>
          <p:nvPr/>
        </p:nvSpPr>
        <p:spPr>
          <a:xfrm>
            <a:off x="982037" y="2076041"/>
            <a:ext cx="8353425" cy="452723"/>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1.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Cấu</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trúc</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Báo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cáo</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NCKT</a:t>
            </a:r>
          </a:p>
        </p:txBody>
      </p:sp>
      <p:sp>
        <p:nvSpPr>
          <p:cNvPr id="11" name="Rounded Rectangle 10">
            <a:extLst>
              <a:ext uri="{FF2B5EF4-FFF2-40B4-BE49-F238E27FC236}">
                <a16:creationId xmlns:a16="http://schemas.microsoft.com/office/drawing/2014/main" id="{684FDDF4-B074-E014-FD5D-88553102FF0C}"/>
              </a:ext>
            </a:extLst>
          </p:cNvPr>
          <p:cNvSpPr/>
          <p:nvPr/>
        </p:nvSpPr>
        <p:spPr>
          <a:xfrm>
            <a:off x="982038" y="2771045"/>
            <a:ext cx="8353424" cy="465607"/>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2.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Nguyên</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tắc</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phân</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tích</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tài</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chính</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kinh</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tế</a:t>
            </a:r>
            <a:endPar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12" name="Rounded Rectangle 11">
            <a:extLst>
              <a:ext uri="{FF2B5EF4-FFF2-40B4-BE49-F238E27FC236}">
                <a16:creationId xmlns:a16="http://schemas.microsoft.com/office/drawing/2014/main" id="{D08AB320-4A1B-1AF4-0C74-34E45D592DD9}"/>
              </a:ext>
            </a:extLst>
          </p:cNvPr>
          <p:cNvSpPr/>
          <p:nvPr/>
        </p:nvSpPr>
        <p:spPr>
          <a:xfrm>
            <a:off x="982038" y="3439199"/>
            <a:ext cx="8353424" cy="45802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3. Các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tiêu</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chí</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của</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tiểu</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dự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án</a:t>
            </a:r>
            <a:endPar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13" name="Rounded Rectangle 12">
            <a:extLst>
              <a:ext uri="{FF2B5EF4-FFF2-40B4-BE49-F238E27FC236}">
                <a16:creationId xmlns:a16="http://schemas.microsoft.com/office/drawing/2014/main" id="{DFA57437-C6E4-B25A-A7F0-DD23D5CDD147}"/>
              </a:ext>
            </a:extLst>
          </p:cNvPr>
          <p:cNvSpPr/>
          <p:nvPr/>
        </p:nvSpPr>
        <p:spPr>
          <a:xfrm>
            <a:off x="982037" y="4103022"/>
            <a:ext cx="8353424" cy="45802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4. Phương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pháp</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thẩm</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định</a:t>
            </a:r>
            <a:endPar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14" name="Rounded Rectangle 13">
            <a:extLst>
              <a:ext uri="{FF2B5EF4-FFF2-40B4-BE49-F238E27FC236}">
                <a16:creationId xmlns:a16="http://schemas.microsoft.com/office/drawing/2014/main" id="{C4C6FD31-2763-AD1D-BCC7-C4F19AB67A69}"/>
              </a:ext>
            </a:extLst>
          </p:cNvPr>
          <p:cNvSpPr/>
          <p:nvPr/>
        </p:nvSpPr>
        <p:spPr>
          <a:xfrm>
            <a:off x="982038" y="4768300"/>
            <a:ext cx="8353424" cy="45098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5.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Yêu</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cầu</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về</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số</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liệu</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giả</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định</a:t>
            </a:r>
            <a:endPar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15" name="Rounded Rectangle 14">
            <a:extLst>
              <a:ext uri="{FF2B5EF4-FFF2-40B4-BE49-F238E27FC236}">
                <a16:creationId xmlns:a16="http://schemas.microsoft.com/office/drawing/2014/main" id="{979B608A-7A9F-17F7-1F61-430743BEFA5C}"/>
              </a:ext>
            </a:extLst>
          </p:cNvPr>
          <p:cNvSpPr/>
          <p:nvPr/>
        </p:nvSpPr>
        <p:spPr>
          <a:xfrm>
            <a:off x="982038" y="5426538"/>
            <a:ext cx="8353424" cy="453332"/>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6.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Tình</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huống</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nghiên</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cứu</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thảo</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20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luận</a:t>
            </a: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p>
        </p:txBody>
      </p:sp>
    </p:spTree>
    <p:extLst>
      <p:ext uri="{BB962C8B-B14F-4D97-AF65-F5344CB8AC3E}">
        <p14:creationId xmlns:p14="http://schemas.microsoft.com/office/powerpoint/2010/main" val="10489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08C0D3ED-1E09-0397-D6BD-C4A8900984ED}"/>
              </a:ext>
            </a:extLst>
          </p:cNvPr>
          <p:cNvSpPr txBox="1">
            <a:spLocks/>
          </p:cNvSpPr>
          <p:nvPr/>
        </p:nvSpPr>
        <p:spPr>
          <a:xfrm>
            <a:off x="838201" y="1111198"/>
            <a:ext cx="10515599" cy="409440"/>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Các</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chỉ</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tiêu</a:t>
            </a:r>
            <a:endParaRPr kumimoji="0" lang="en-US" sz="24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Content Placeholder 2">
            <a:extLst>
              <a:ext uri="{FF2B5EF4-FFF2-40B4-BE49-F238E27FC236}">
                <a16:creationId xmlns:a16="http://schemas.microsoft.com/office/drawing/2014/main" id="{5C47F735-4525-5DF5-A425-9E9B5D219CDD}"/>
              </a:ext>
            </a:extLst>
          </p:cNvPr>
          <p:cNvSpPr txBox="1">
            <a:spLocks/>
          </p:cNvSpPr>
          <p:nvPr/>
        </p:nvSpPr>
        <p:spPr>
          <a:xfrm>
            <a:off x="838200" y="1520638"/>
            <a:ext cx="10789639" cy="5206538"/>
          </a:xfrm>
          <a:prstGeom prst="rect">
            <a:avLst/>
          </a:prstGeom>
          <a:solidFill>
            <a:schemeClr val="bg1"/>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US" sz="2000" kern="0" dirty="0" err="1">
                <a:solidFill>
                  <a:schemeClr val="tx1"/>
                </a:solidFill>
                <a:latin typeface="Arial" panose="020B0604020202020204"/>
              </a:rPr>
              <a:t>Chỉ</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tiêu</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đo</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lường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lợi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ích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của</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dự</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án</a:t>
            </a:r>
            <a:endParaRPr lang="en-US" sz="2000" kern="0" dirty="0">
              <a:solidFill>
                <a:schemeClr val="tx1"/>
              </a:solidFill>
              <a:latin typeface="Arial" panose="020B0604020202020204"/>
            </a:endParaRPr>
          </a:p>
          <a:p>
            <a:pPr marL="0" indent="0">
              <a:buClr>
                <a:srgbClr val="000000"/>
              </a:buClr>
            </a:pPr>
            <a:r>
              <a:rPr lang="en-US" sz="2000" kern="0" dirty="0">
                <a:solidFill>
                  <a:schemeClr val="tx1"/>
                </a:solidFill>
                <a:latin typeface="Arial" panose="020B0604020202020204"/>
              </a:rPr>
              <a:t>Trong </a:t>
            </a:r>
            <a:r>
              <a:rPr lang="en-US" sz="2000" kern="0" dirty="0" err="1">
                <a:solidFill>
                  <a:schemeClr val="tx1"/>
                </a:solidFill>
                <a:latin typeface="Arial" panose="020B0604020202020204"/>
              </a:rPr>
              <a:t>phân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tích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tài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chính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sử</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dụng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các</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chỉ</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tiêu</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sau</a:t>
            </a:r>
            <a:r>
              <a:rPr lang="en-US" sz="2000" kern="0" dirty="0">
                <a:solidFill>
                  <a:schemeClr val="tx1"/>
                </a:solidFill>
                <a:latin typeface="Arial" panose="020B0604020202020204"/>
              </a:rPr>
              <a:t>:</a:t>
            </a:r>
          </a:p>
          <a:p>
            <a:pPr marL="571500" indent="-342900">
              <a:buClr>
                <a:srgbClr val="000000"/>
              </a:buClr>
              <a:buFont typeface="Arial" panose="020B0604020202020204" pitchFamily="34" charset="0"/>
              <a:buChar char="•"/>
            </a:pPr>
            <a:r>
              <a:rPr lang="en-GB" sz="2000" kern="0" dirty="0" err="1">
                <a:solidFill>
                  <a:schemeClr val="tx1"/>
                </a:solidFill>
                <a:latin typeface="Arial" panose="020B0604020202020204"/>
              </a:rPr>
              <a:t>Giá</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trị</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hiện</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tại</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thuần</a:t>
            </a:r>
            <a:r>
              <a:rPr lang="en-GB" sz="2000" kern="0" dirty="0">
                <a:solidFill>
                  <a:schemeClr val="tx1"/>
                </a:solidFill>
                <a:latin typeface="Arial" panose="020B0604020202020204"/>
              </a:rPr>
              <a:t> (NPV</a:t>
            </a:r>
          </a:p>
          <a:p>
            <a:pPr marL="571500" indent="-342900">
              <a:buClr>
                <a:srgbClr val="000000"/>
              </a:buClr>
              <a:buFont typeface="Arial" panose="020B0604020202020204" pitchFamily="34" charset="0"/>
              <a:buChar char="•"/>
            </a:pPr>
            <a:r>
              <a:rPr lang="en-GB" sz="2000" kern="0" dirty="0" err="1">
                <a:solidFill>
                  <a:schemeClr val="tx1"/>
                </a:solidFill>
                <a:latin typeface="Arial" panose="020B0604020202020204"/>
              </a:rPr>
              <a:t>Hệ</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số</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hoàn</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vốn</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tài</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chính</a:t>
            </a:r>
            <a:r>
              <a:rPr lang="en-GB" sz="2000" kern="0" dirty="0">
                <a:solidFill>
                  <a:schemeClr val="tx1"/>
                </a:solidFill>
                <a:latin typeface="Arial" panose="020B0604020202020204"/>
              </a:rPr>
              <a:t> (IRR)</a:t>
            </a:r>
          </a:p>
          <a:p>
            <a:pPr marL="571500" indent="-342900">
              <a:buClr>
                <a:srgbClr val="000000"/>
              </a:buClr>
              <a:buFont typeface="Arial" panose="020B0604020202020204" pitchFamily="34" charset="0"/>
              <a:buChar char="•"/>
            </a:pPr>
            <a:r>
              <a:rPr lang="en-GB" sz="2000" kern="0" dirty="0" err="1">
                <a:solidFill>
                  <a:schemeClr val="tx1"/>
                </a:solidFill>
                <a:latin typeface="Arial" panose="020B0604020202020204"/>
              </a:rPr>
              <a:t>Thời</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gian</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hoàn</a:t>
            </a:r>
            <a:r>
              <a:rPr lang="en-GB" sz="2000" kern="0" dirty="0">
                <a:solidFill>
                  <a:schemeClr val="tx1"/>
                </a:solidFill>
                <a:latin typeface="Arial" panose="020B0604020202020204"/>
              </a:rPr>
              <a:t> </a:t>
            </a:r>
            <a:r>
              <a:rPr lang="en-GB" sz="2000" kern="0" dirty="0" err="1">
                <a:solidFill>
                  <a:schemeClr val="tx1"/>
                </a:solidFill>
                <a:latin typeface="Arial" panose="020B0604020202020204"/>
              </a:rPr>
              <a:t>vốn</a:t>
            </a:r>
            <a:r>
              <a:rPr lang="en-GB" sz="2000" kern="0" dirty="0">
                <a:solidFill>
                  <a:schemeClr val="tx1"/>
                </a:solidFill>
                <a:latin typeface="Arial" panose="020B0604020202020204"/>
              </a:rPr>
              <a:t> (PBP/TPP)</a:t>
            </a:r>
          </a:p>
          <a:p>
            <a:pPr marL="0" indent="0">
              <a:buClr>
                <a:srgbClr val="000000"/>
              </a:buClr>
            </a:pPr>
            <a:r>
              <a:rPr lang="en-US" sz="2000" kern="0" dirty="0">
                <a:solidFill>
                  <a:schemeClr val="tx1"/>
                </a:solidFill>
                <a:latin typeface="Arial" panose="020B0604020202020204"/>
              </a:rPr>
              <a:t>Trong </a:t>
            </a:r>
            <a:r>
              <a:rPr lang="en-US" sz="2000" kern="0" dirty="0" err="1">
                <a:solidFill>
                  <a:schemeClr val="tx1"/>
                </a:solidFill>
                <a:latin typeface="Arial" panose="020B0604020202020204"/>
              </a:rPr>
              <a:t>phân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tích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kinh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tế</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sử</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dụng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các</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chỉ</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tiêu</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sau</a:t>
            </a:r>
            <a:r>
              <a:rPr lang="en-US" sz="2000" kern="0" dirty="0">
                <a:solidFill>
                  <a:schemeClr val="tx1"/>
                </a:solidFill>
                <a:latin typeface="Arial" panose="020B0604020202020204"/>
              </a:rPr>
              <a:t>:</a:t>
            </a:r>
          </a:p>
          <a:p>
            <a:pPr marL="571500" indent="-342900">
              <a:buClr>
                <a:srgbClr val="000000"/>
              </a:buClr>
              <a:buFont typeface="Arial" panose="020B0604020202020204" pitchFamily="34" charset="0"/>
              <a:buChar char="•"/>
            </a:pPr>
            <a:r>
              <a:rPr lang="en-US" sz="2000" kern="0" dirty="0" err="1">
                <a:solidFill>
                  <a:schemeClr val="tx1"/>
                </a:solidFill>
                <a:latin typeface="Arial" panose="020B0604020202020204"/>
              </a:rPr>
              <a:t>Giá</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trị</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hiện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tại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thuần</a:t>
            </a:r>
            <a:r>
              <a:rPr lang="en-US" sz="2000" kern="0" dirty="0">
                <a:solidFill>
                  <a:schemeClr val="tx1"/>
                </a:solidFill>
                <a:latin typeface="Arial" panose="020B0604020202020204"/>
              </a:rPr>
              <a:t> (NPV) </a:t>
            </a:r>
            <a:r>
              <a:rPr lang="en-US" sz="2000" kern="0" dirty="0" err="1">
                <a:solidFill>
                  <a:schemeClr val="tx1"/>
                </a:solidFill>
                <a:latin typeface="Arial" panose="020B0604020202020204"/>
              </a:rPr>
              <a:t>là</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giá</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trị</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hiện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tại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của</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các</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lợi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ích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kinh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tế</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hàng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năm</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trừ</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đi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giá</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trị</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hiện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tại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của</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các</a:t>
            </a:r>
            <a:r>
              <a:rPr lang="en-US" sz="2000" kern="0" dirty="0">
                <a:solidFill>
                  <a:schemeClr val="tx1"/>
                </a:solidFill>
                <a:latin typeface="Arial" panose="020B0604020202020204"/>
              </a:rPr>
              <a:t> chi </a:t>
            </a:r>
            <a:r>
              <a:rPr lang="en-US" sz="2000" kern="0" dirty="0" err="1">
                <a:solidFill>
                  <a:schemeClr val="tx1"/>
                </a:solidFill>
                <a:latin typeface="Arial" panose="020B0604020202020204"/>
              </a:rPr>
              <a:t>phí</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kinh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tế</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hàng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năm</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được</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đánh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giá</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trong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suốt</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tuổi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thọ</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kinh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tế</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của</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dự</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án</a:t>
            </a:r>
            <a:endParaRPr lang="en-US" sz="2000" kern="0" dirty="0">
              <a:solidFill>
                <a:schemeClr val="tx1"/>
              </a:solidFill>
              <a:latin typeface="Arial" panose="020B0604020202020204"/>
            </a:endParaRPr>
          </a:p>
          <a:p>
            <a:pPr marL="571500" indent="-342900">
              <a:buClr>
                <a:srgbClr val="000000"/>
              </a:buClr>
              <a:buFont typeface="Arial" panose="020B0604020202020204" pitchFamily="34" charset="0"/>
              <a:buChar char="•"/>
            </a:pPr>
            <a:r>
              <a:rPr lang="en-US" sz="2000" kern="0" dirty="0" err="1">
                <a:solidFill>
                  <a:schemeClr val="tx1"/>
                </a:solidFill>
                <a:latin typeface="Arial" panose="020B0604020202020204"/>
              </a:rPr>
              <a:t>Hệ</a:t>
            </a:r>
            <a:r>
              <a:rPr lang="en-US" sz="2000" kern="0" dirty="0">
                <a:solidFill>
                  <a:schemeClr val="tx1"/>
                </a:solidFill>
                <a:latin typeface="Arial" panose="020B0604020202020204"/>
              </a:rPr>
              <a:t> số </a:t>
            </a:r>
            <a:r>
              <a:rPr lang="en-US" sz="2000" kern="0" dirty="0" err="1">
                <a:solidFill>
                  <a:schemeClr val="tx1"/>
                </a:solidFill>
                <a:latin typeface="Arial" panose="020B0604020202020204"/>
              </a:rPr>
              <a:t>hoàn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vốn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kinh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tế</a:t>
            </a:r>
            <a:r>
              <a:rPr lang="en-US" sz="2000" kern="0" dirty="0">
                <a:solidFill>
                  <a:schemeClr val="tx1"/>
                </a:solidFill>
                <a:latin typeface="Arial" panose="020B0604020202020204"/>
              </a:rPr>
              <a:t> (ERR) </a:t>
            </a:r>
            <a:r>
              <a:rPr lang="en-US" sz="2000" kern="0" dirty="0" err="1">
                <a:solidFill>
                  <a:schemeClr val="tx1"/>
                </a:solidFill>
                <a:latin typeface="Arial" panose="020B0604020202020204"/>
              </a:rPr>
              <a:t>đo</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lường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hệ</a:t>
            </a:r>
            <a:r>
              <a:rPr lang="en-US" sz="2000" kern="0" dirty="0">
                <a:solidFill>
                  <a:schemeClr val="tx1"/>
                </a:solidFill>
                <a:latin typeface="Arial" panose="020B0604020202020204"/>
              </a:rPr>
              <a:t> số </a:t>
            </a:r>
            <a:r>
              <a:rPr lang="en-US" sz="2000" kern="0" dirty="0" err="1">
                <a:solidFill>
                  <a:schemeClr val="tx1"/>
                </a:solidFill>
                <a:latin typeface="Arial" panose="020B0604020202020204"/>
              </a:rPr>
              <a:t>hoàn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vốn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không</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phải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đối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với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vốn</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chủ</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sở</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hữu</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mà</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đối</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với</a:t>
            </a:r>
            <a:r>
              <a:rPr lang="en-US" sz="2000" kern="0" dirty="0">
                <a:solidFill>
                  <a:schemeClr val="tx1"/>
                </a:solidFill>
                <a:latin typeface="Arial" panose="020B0604020202020204"/>
              </a:rPr>
              <a:t> chi </a:t>
            </a:r>
            <a:r>
              <a:rPr lang="en-US" sz="2000" kern="0" dirty="0" err="1">
                <a:solidFill>
                  <a:schemeClr val="tx1"/>
                </a:solidFill>
                <a:latin typeface="Arial" panose="020B0604020202020204"/>
              </a:rPr>
              <a:t>phí</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kinh</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tế</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của</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đầu</a:t>
            </a:r>
            <a:r>
              <a:rPr lang="en-US" sz="2000" kern="0" dirty="0">
                <a:solidFill>
                  <a:schemeClr val="tx1"/>
                </a:solidFill>
                <a:latin typeface="Arial" panose="020B0604020202020204"/>
              </a:rPr>
              <a:t> </a:t>
            </a:r>
            <a:r>
              <a:rPr lang="en-US" sz="2000" kern="0" dirty="0" err="1">
                <a:solidFill>
                  <a:schemeClr val="tx1"/>
                </a:solidFill>
                <a:latin typeface="Arial" panose="020B0604020202020204"/>
              </a:rPr>
              <a:t>tư</a:t>
            </a:r>
            <a:r>
              <a:rPr lang="en-US" sz="2000" kern="0" dirty="0">
                <a:solidFill>
                  <a:schemeClr val="tx1"/>
                </a:solidFill>
                <a:latin typeface="Arial" panose="020B0604020202020204"/>
              </a:rPr>
              <a:t>.  </a:t>
            </a:r>
          </a:p>
          <a:p>
            <a:pPr marL="228600" indent="0">
              <a:buClr>
                <a:srgbClr val="000000"/>
              </a:buClr>
            </a:pPr>
            <a:r>
              <a:rPr lang="en-US" sz="2000" kern="0" dirty="0">
                <a:solidFill>
                  <a:schemeClr val="tx1"/>
                </a:solidFill>
                <a:latin typeface="Arial" panose="020B0604020202020204"/>
              </a:rPr>
              <a:t/>
            </a:r>
            <a:br>
              <a:rPr lang="en-US" sz="2000" kern="0" dirty="0">
                <a:solidFill>
                  <a:schemeClr val="tx1"/>
                </a:solidFill>
                <a:latin typeface="Arial" panose="020B0604020202020204"/>
              </a:rPr>
            </a:br>
            <a:r>
              <a:rPr lang="vi-VN" sz="2000" b="1" i="1" kern="0" dirty="0">
                <a:solidFill>
                  <a:srgbClr val="FF0000"/>
                </a:solidFill>
                <a:latin typeface="Arial" panose="020B0604020202020204" pitchFamily="34" charset="0"/>
              </a:rPr>
              <a:t>Cần lưu ý rằng </a:t>
            </a:r>
            <a:r>
              <a:rPr lang="vi-VN" sz="2000" kern="0" dirty="0">
                <a:solidFill>
                  <a:schemeClr val="tx1"/>
                </a:solidFill>
                <a:latin typeface="Arial" panose="020B0604020202020204" pitchFamily="34" charset="0"/>
              </a:rPr>
              <a:t>quyết định cấp khoản vay của một tổ chức tài chính có thể dựa trên phân tích tài chính chứ không phải phân tích kinh tế. Bên vay (ngành công nghiệp hoặc ESCO) cần lưu ý điều này trong đơn xin vay và các tài liệu hỗ trợ</a:t>
            </a:r>
            <a:endParaRPr lang="en-US" sz="2000" b="1" i="1" kern="0" dirty="0">
              <a:solidFill>
                <a:schemeClr val="tx1"/>
              </a:solidFill>
              <a:latin typeface="Arial" panose="020B0604020202020204"/>
            </a:endParaRPr>
          </a:p>
        </p:txBody>
      </p:sp>
    </p:spTree>
    <p:extLst>
      <p:ext uri="{BB962C8B-B14F-4D97-AF65-F5344CB8AC3E}">
        <p14:creationId xmlns:p14="http://schemas.microsoft.com/office/powerpoint/2010/main" val="3521320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29B62111-8A58-7CAD-4012-ED90A6A8D083}"/>
              </a:ext>
            </a:extLst>
          </p:cNvPr>
          <p:cNvSpPr txBox="1">
            <a:spLocks/>
          </p:cNvSpPr>
          <p:nvPr/>
        </p:nvSpPr>
        <p:spPr>
          <a:xfrm>
            <a:off x="838201" y="1099612"/>
            <a:ext cx="10515599" cy="389861"/>
          </a:xfrm>
          <a:prstGeom prst="rect">
            <a:avLst/>
          </a:prstGeom>
          <a:solidFill>
            <a:srgbClr val="004AAD"/>
          </a:solidFill>
          <a:ln>
            <a:noFill/>
          </a:ln>
        </p:spPr>
        <p:txBody>
          <a:bodyPr spcFirstLastPara="1" wrap="square" lIns="91425" tIns="45700" rIns="91425" bIns="45700" anchor="ctr" anchorCtr="0">
            <a:normAutofit fontScale="75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Định </a:t>
            </a:r>
            <a:r>
              <a:rPr kumimoji="0" lang="en-US" sz="36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nghĩa</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Content Placeholder 2">
            <a:extLst>
              <a:ext uri="{FF2B5EF4-FFF2-40B4-BE49-F238E27FC236}">
                <a16:creationId xmlns:a16="http://schemas.microsoft.com/office/drawing/2014/main" id="{1DCE9860-9F7B-1CE8-A9E4-CF3AB611350A}"/>
              </a:ext>
            </a:extLst>
          </p:cNvPr>
          <p:cNvSpPr txBox="1">
            <a:spLocks/>
          </p:cNvSpPr>
          <p:nvPr/>
        </p:nvSpPr>
        <p:spPr>
          <a:xfrm>
            <a:off x="772707" y="1690099"/>
            <a:ext cx="11419293" cy="5167901"/>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r>
              <a:rPr lang="en-US" sz="2500" kern="0" dirty="0">
                <a:solidFill>
                  <a:srgbClr val="000000"/>
                </a:solidFill>
                <a:latin typeface="Arial" panose="020B0604020202020204"/>
              </a:rPr>
              <a:t>Trong </a:t>
            </a:r>
            <a:r>
              <a:rPr lang="en-US" sz="2500" kern="0" dirty="0" err="1">
                <a:solidFill>
                  <a:srgbClr val="000000"/>
                </a:solidFill>
                <a:latin typeface="Arial" panose="020B0604020202020204"/>
              </a:rPr>
              <a:t>đó</a:t>
            </a:r>
            <a:r>
              <a:rPr lang="en-US" sz="2500" kern="0" dirty="0">
                <a:solidFill>
                  <a:srgbClr val="000000"/>
                </a:solidFill>
                <a:latin typeface="Arial" panose="020B0604020202020204"/>
              </a:rPr>
              <a:t>:</a:t>
            </a:r>
          </a:p>
          <a:p>
            <a:pPr>
              <a:buClr>
                <a:srgbClr val="000000"/>
              </a:buClr>
            </a:pPr>
            <a:r>
              <a:rPr lang="en-US" sz="2000" kern="0" dirty="0" err="1">
                <a:solidFill>
                  <a:srgbClr val="000000"/>
                </a:solidFill>
                <a:latin typeface="Arial" panose="020B0604020202020204"/>
              </a:rPr>
              <a:t>B</a:t>
            </a:r>
            <a:r>
              <a:rPr lang="en-US" sz="2000" i="1" kern="0" baseline="-25000" dirty="0" err="1">
                <a:solidFill>
                  <a:srgbClr val="000000"/>
                </a:solidFill>
                <a:latin typeface="Arial" panose="020B0604020202020204"/>
              </a:rPr>
              <a:t>t</a:t>
            </a:r>
            <a:r>
              <a:rPr lang="en-US" sz="2000" kern="0" dirty="0">
                <a:solidFill>
                  <a:srgbClr val="000000"/>
                </a:solidFill>
                <a:latin typeface="Arial" panose="020B0604020202020204"/>
              </a:rPr>
              <a:t> = Lợi </a:t>
            </a:r>
            <a:r>
              <a:rPr lang="en-US" sz="2000" kern="0" dirty="0" err="1">
                <a:solidFill>
                  <a:srgbClr val="000000"/>
                </a:solidFill>
                <a:latin typeface="Arial" panose="020B0604020202020204"/>
              </a:rPr>
              <a:t>ích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trong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năm</a:t>
            </a:r>
            <a:r>
              <a:rPr lang="en-US" sz="2000" kern="0" dirty="0">
                <a:solidFill>
                  <a:srgbClr val="000000"/>
                </a:solidFill>
                <a:latin typeface="Arial" panose="020B0604020202020204"/>
              </a:rPr>
              <a:t> </a:t>
            </a:r>
            <a:r>
              <a:rPr lang="en-US" sz="2000" i="1" kern="0" dirty="0">
                <a:solidFill>
                  <a:srgbClr val="000000"/>
                </a:solidFill>
                <a:latin typeface="Arial" panose="020B0604020202020204"/>
              </a:rPr>
              <a:t>t</a:t>
            </a:r>
          </a:p>
          <a:p>
            <a:pPr>
              <a:buClr>
                <a:srgbClr val="000000"/>
              </a:buClr>
            </a:pPr>
            <a:r>
              <a:rPr lang="en-US" sz="2000" kern="0" dirty="0">
                <a:solidFill>
                  <a:srgbClr val="000000"/>
                </a:solidFill>
                <a:latin typeface="Arial" panose="020B0604020202020204"/>
              </a:rPr>
              <a:t>C</a:t>
            </a:r>
            <a:r>
              <a:rPr lang="en-US" sz="2000" i="1" kern="0" baseline="-25000" dirty="0">
                <a:solidFill>
                  <a:srgbClr val="000000"/>
                </a:solidFill>
                <a:latin typeface="Arial" panose="020B0604020202020204"/>
              </a:rPr>
              <a:t>t</a:t>
            </a:r>
            <a:r>
              <a:rPr lang="en-US" sz="2000" kern="0" dirty="0">
                <a:solidFill>
                  <a:srgbClr val="000000"/>
                </a:solidFill>
                <a:latin typeface="Arial" panose="020B0604020202020204"/>
              </a:rPr>
              <a:t> =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trong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năm</a:t>
            </a:r>
            <a:r>
              <a:rPr lang="en-US" sz="2000" kern="0" dirty="0">
                <a:solidFill>
                  <a:srgbClr val="000000"/>
                </a:solidFill>
                <a:latin typeface="Arial" panose="020B0604020202020204"/>
              </a:rPr>
              <a:t> </a:t>
            </a:r>
            <a:r>
              <a:rPr lang="en-US" sz="2000" i="1" kern="0" dirty="0">
                <a:solidFill>
                  <a:srgbClr val="000000"/>
                </a:solidFill>
                <a:latin typeface="Arial" panose="020B0604020202020204"/>
              </a:rPr>
              <a:t>t</a:t>
            </a:r>
          </a:p>
          <a:p>
            <a:pPr>
              <a:buClr>
                <a:srgbClr val="000000"/>
              </a:buClr>
            </a:pPr>
            <a:r>
              <a:rPr lang="en-US" sz="2000" kern="0" dirty="0">
                <a:solidFill>
                  <a:srgbClr val="000000"/>
                </a:solidFill>
                <a:latin typeface="Arial" panose="020B0604020202020204"/>
              </a:rPr>
              <a:t>r = </a:t>
            </a:r>
            <a:r>
              <a:rPr lang="en-US" sz="2000" kern="0" dirty="0" err="1">
                <a:solidFill>
                  <a:srgbClr val="000000"/>
                </a:solidFill>
                <a:latin typeface="Arial" panose="020B0604020202020204"/>
              </a:rPr>
              <a:t>Hệ</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số</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chiết</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khấu</a:t>
            </a:r>
            <a:endParaRPr lang="en-US" sz="2000" kern="0" dirty="0">
              <a:solidFill>
                <a:srgbClr val="000000"/>
              </a:solidFill>
              <a:latin typeface="Arial" panose="020B0604020202020204"/>
            </a:endParaRPr>
          </a:p>
          <a:p>
            <a:pPr>
              <a:buClr>
                <a:srgbClr val="000000"/>
              </a:buClr>
            </a:pPr>
            <a:r>
              <a:rPr lang="en-US" sz="2000" kern="0" dirty="0">
                <a:solidFill>
                  <a:srgbClr val="000000"/>
                </a:solidFill>
                <a:latin typeface="Arial" panose="020B0604020202020204"/>
              </a:rPr>
              <a:t>n =  </a:t>
            </a:r>
            <a:r>
              <a:rPr lang="en-US" sz="2000" kern="0" dirty="0" err="1">
                <a:solidFill>
                  <a:srgbClr val="000000"/>
                </a:solidFill>
                <a:latin typeface="Arial" panose="020B0604020202020204"/>
              </a:rPr>
              <a:t>Kỳ</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kế</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hoạch</a:t>
            </a:r>
            <a:r>
              <a:rPr lang="en-US" sz="2500" kern="0" dirty="0">
                <a:solidFill>
                  <a:srgbClr val="000000"/>
                </a:solidFill>
                <a:latin typeface="Arial" panose="020B0604020202020204"/>
              </a:rPr>
              <a:t> </a:t>
            </a:r>
          </a:p>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kern="0" dirty="0">
              <a:solidFill>
                <a:srgbClr val="000000"/>
              </a:solidFill>
              <a:latin typeface="Arial" panose="020B0604020202020204"/>
            </a:endParaRPr>
          </a:p>
          <a:p>
            <a:pPr marL="0" indent="0">
              <a:buClr>
                <a:srgbClr val="000000"/>
              </a:buClr>
            </a:pPr>
            <a:r>
              <a:rPr lang="en-GB" sz="2000" kern="0" dirty="0">
                <a:solidFill>
                  <a:srgbClr val="000000"/>
                </a:solidFill>
                <a:latin typeface="Arial" panose="020B0604020202020204"/>
              </a:rPr>
              <a:t>IRR/IERR: </a:t>
            </a:r>
            <a:r>
              <a:rPr lang="en-GB" sz="2000" kern="0" dirty="0" err="1">
                <a:solidFill>
                  <a:srgbClr val="000000"/>
                </a:solidFill>
                <a:latin typeface="Arial" panose="020B0604020202020204"/>
              </a:rPr>
              <a:t>Tỷ</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suất</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hoàn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vốn</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nội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tại</a:t>
            </a:r>
            <a:r>
              <a:rPr lang="en-GB" sz="2000" kern="0" dirty="0">
                <a:solidFill>
                  <a:srgbClr val="000000"/>
                </a:solidFill>
                <a:latin typeface="Arial" panose="020B0604020202020204"/>
              </a:rPr>
              <a:t> </a:t>
            </a:r>
            <a:r>
              <a:rPr lang="en-GB" sz="2000" kern="0" dirty="0" err="1">
                <a:solidFill>
                  <a:srgbClr val="000000"/>
                </a:solidFill>
                <a:latin typeface="Arial" panose="020B0604020202020204"/>
              </a:rPr>
              <a:t>là</a:t>
            </a:r>
            <a:r>
              <a:rPr lang="en-GB" sz="2000" kern="0" dirty="0">
                <a:solidFill>
                  <a:srgbClr val="000000"/>
                </a:solidFill>
                <a:latin typeface="Arial" panose="020B0604020202020204"/>
              </a:rPr>
              <a:t> </a:t>
            </a:r>
            <a:r>
              <a:rPr lang="en-US" sz="2000" kern="0" dirty="0" err="1">
                <a:solidFill>
                  <a:srgbClr val="000000"/>
                </a:solidFill>
                <a:latin typeface="Arial" panose="020B0604020202020204"/>
              </a:rPr>
              <a:t>hệ</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số</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chiết</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khấu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làm</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cho</a:t>
            </a:r>
            <a:r>
              <a:rPr lang="en-US" sz="2000" kern="0" dirty="0">
                <a:solidFill>
                  <a:srgbClr val="000000"/>
                </a:solidFill>
                <a:latin typeface="Arial" panose="020B0604020202020204"/>
              </a:rPr>
              <a:t> NPV </a:t>
            </a:r>
            <a:r>
              <a:rPr lang="en-US" sz="2000" kern="0" dirty="0" err="1">
                <a:solidFill>
                  <a:srgbClr val="000000"/>
                </a:solidFill>
                <a:latin typeface="Arial" panose="020B0604020202020204"/>
              </a:rPr>
              <a:t>bằng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không</a:t>
            </a:r>
            <a:r>
              <a:rPr lang="en-US" sz="2000" kern="0" dirty="0">
                <a:solidFill>
                  <a:srgbClr val="000000"/>
                </a:solidFill>
                <a:latin typeface="Arial" panose="020B0604020202020204"/>
              </a:rPr>
              <a:t> (NPV=0)</a:t>
            </a:r>
          </a:p>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pic>
        <p:nvPicPr>
          <p:cNvPr id="8" name="Picture 7">
            <a:extLst>
              <a:ext uri="{FF2B5EF4-FFF2-40B4-BE49-F238E27FC236}">
                <a16:creationId xmlns:a16="http://schemas.microsoft.com/office/drawing/2014/main" id="{C5000589-D507-CCB3-F8F1-79F7B57C9924}"/>
              </a:ext>
            </a:extLst>
          </p:cNvPr>
          <p:cNvPicPr>
            <a:picLocks noChangeAspect="1"/>
          </p:cNvPicPr>
          <p:nvPr/>
        </p:nvPicPr>
        <p:blipFill>
          <a:blip r:embed="rId3"/>
          <a:stretch>
            <a:fillRect/>
          </a:stretch>
        </p:blipFill>
        <p:spPr>
          <a:xfrm>
            <a:off x="3603155" y="1558593"/>
            <a:ext cx="3495675" cy="1219200"/>
          </a:xfrm>
          <a:prstGeom prst="rect">
            <a:avLst/>
          </a:prstGeom>
        </p:spPr>
      </p:pic>
      <p:pic>
        <p:nvPicPr>
          <p:cNvPr id="9" name="Picture 8">
            <a:extLst>
              <a:ext uri="{FF2B5EF4-FFF2-40B4-BE49-F238E27FC236}">
                <a16:creationId xmlns:a16="http://schemas.microsoft.com/office/drawing/2014/main" id="{16F1D1F2-0667-19A9-1F59-79F9DDAA0773}"/>
              </a:ext>
            </a:extLst>
          </p:cNvPr>
          <p:cNvPicPr>
            <a:picLocks noChangeAspect="1"/>
          </p:cNvPicPr>
          <p:nvPr/>
        </p:nvPicPr>
        <p:blipFill>
          <a:blip r:embed="rId4"/>
          <a:stretch>
            <a:fillRect/>
          </a:stretch>
        </p:blipFill>
        <p:spPr>
          <a:xfrm>
            <a:off x="3854115" y="4554364"/>
            <a:ext cx="3667125" cy="1285875"/>
          </a:xfrm>
          <a:prstGeom prst="rect">
            <a:avLst/>
          </a:prstGeom>
        </p:spPr>
      </p:pic>
    </p:spTree>
    <p:extLst>
      <p:ext uri="{BB962C8B-B14F-4D97-AF65-F5344CB8AC3E}">
        <p14:creationId xmlns:p14="http://schemas.microsoft.com/office/powerpoint/2010/main" val="3808662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AE90821-06AA-59B9-A7BB-47677E04F66D}"/>
              </a:ext>
            </a:extLst>
          </p:cNvPr>
          <p:cNvSpPr txBox="1">
            <a:spLocks/>
          </p:cNvSpPr>
          <p:nvPr/>
        </p:nvSpPr>
        <p:spPr>
          <a:xfrm>
            <a:off x="946485" y="1407951"/>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Hệ số chiết khấu</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5" name="Content Placeholder 2">
            <a:extLst>
              <a:ext uri="{FF2B5EF4-FFF2-40B4-BE49-F238E27FC236}">
                <a16:creationId xmlns:a16="http://schemas.microsoft.com/office/drawing/2014/main" id="{55101DBD-7A27-7299-948D-0A504073B83D}"/>
              </a:ext>
            </a:extLst>
          </p:cNvPr>
          <p:cNvSpPr txBox="1">
            <a:spLocks/>
          </p:cNvSpPr>
          <p:nvPr/>
        </p:nvSpPr>
        <p:spPr>
          <a:xfrm>
            <a:off x="440495" y="2239490"/>
            <a:ext cx="11311009" cy="398867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buClr>
                <a:srgbClr val="000000"/>
              </a:buClr>
              <a:buFont typeface="Arial" panose="020B0604020202020204" pitchFamily="34" charset="0"/>
              <a:buChar char="•"/>
            </a:pPr>
            <a:r>
              <a:rPr lang="vi-VN" sz="2200" kern="0" dirty="0">
                <a:solidFill>
                  <a:srgbClr val="000000"/>
                </a:solidFill>
                <a:latin typeface="Arial" panose="020B0604020202020204"/>
              </a:rPr>
              <a:t>Hệ số chiết khấu (r) được biểu thị bằng tỷ lệ phần trăm (%).</a:t>
            </a:r>
          </a:p>
          <a:p>
            <a:pPr marL="571500" indent="-342900">
              <a:buClr>
                <a:srgbClr val="000000"/>
              </a:buClr>
              <a:buFont typeface="Arial" panose="020B0604020202020204" pitchFamily="34" charset="0"/>
              <a:buChar char="•"/>
            </a:pPr>
            <a:r>
              <a:rPr lang="vi-VN" sz="2200" kern="0" dirty="0">
                <a:solidFill>
                  <a:srgbClr val="000000"/>
                </a:solidFill>
                <a:latin typeface="Arial" panose="020B0604020202020204"/>
              </a:rPr>
              <a:t>Trong phân tích kinh tế, r phản ánh chi phí cơ hội của vốn đầu tư quốc gia – tức là lợi ích bị bỏ lỡ khi sử dụng nguồn lực khan hiếm (lao động, tài nguyên, vốn, năng lượng) cho dự án này thay vì dự án khác.</a:t>
            </a:r>
          </a:p>
          <a:p>
            <a:pPr marL="571500" indent="-342900">
              <a:buClr>
                <a:srgbClr val="000000"/>
              </a:buClr>
              <a:buFont typeface="Arial" panose="020B0604020202020204" pitchFamily="34" charset="0"/>
              <a:buChar char="•"/>
            </a:pPr>
            <a:r>
              <a:rPr lang="vi-VN" sz="2200" kern="0" dirty="0">
                <a:solidFill>
                  <a:srgbClr val="000000"/>
                </a:solidFill>
                <a:latin typeface="Arial" panose="020B0604020202020204"/>
              </a:rPr>
              <a:t>Câu hỏi cốt lõi</a:t>
            </a:r>
            <a:r>
              <a:rPr lang="vi-VN" sz="2200" i="1" kern="0" dirty="0">
                <a:solidFill>
                  <a:srgbClr val="000000"/>
                </a:solidFill>
                <a:latin typeface="Arial" panose="020B0604020202020204"/>
              </a:rPr>
              <a:t>: Xã hội được lợi nhiều hơn khi đầu tư vào dự án thủy điện hay dự án giao thông?</a:t>
            </a:r>
            <a:r>
              <a:rPr lang="vi-VN" sz="2200" b="1" kern="0" dirty="0">
                <a:solidFill>
                  <a:srgbClr val="000000"/>
                </a:solidFill>
                <a:latin typeface="Arial" panose="020B0604020202020204"/>
              </a:rPr>
              <a:t> chi phí cơ hội của vốn không thể đo lường chính xác tuyệt đối</a:t>
            </a:r>
            <a:endParaRPr lang="vi-VN" sz="2200" i="1" kern="0" dirty="0">
              <a:solidFill>
                <a:srgbClr val="000000"/>
              </a:solidFill>
              <a:latin typeface="Arial" panose="020B0604020202020204"/>
            </a:endParaRPr>
          </a:p>
          <a:p>
            <a:pPr marL="571500" indent="-342900">
              <a:buClr>
                <a:srgbClr val="000000"/>
              </a:buClr>
              <a:buFont typeface="Arial" panose="020B0604020202020204" pitchFamily="34" charset="0"/>
              <a:buChar char="•"/>
            </a:pPr>
            <a:r>
              <a:rPr lang="vi-VN" sz="2200" kern="0" dirty="0">
                <a:solidFill>
                  <a:srgbClr val="000000"/>
                </a:solidFill>
                <a:latin typeface="Arial" panose="020B0604020202020204"/>
              </a:rPr>
              <a:t>Thách thức:, do đó thường được ước lượng theo khuyến nghị quốc tế hoặc quy định của từng quốc gia.</a:t>
            </a:r>
            <a:endParaRPr lang="en-US" sz="2200" kern="0" dirty="0">
              <a:solidFill>
                <a:srgbClr val="000000"/>
              </a:solidFill>
              <a:latin typeface="Arial" panose="020B0604020202020204"/>
            </a:endParaRPr>
          </a:p>
        </p:txBody>
      </p:sp>
    </p:spTree>
    <p:extLst>
      <p:ext uri="{BB962C8B-B14F-4D97-AF65-F5344CB8AC3E}">
        <p14:creationId xmlns:p14="http://schemas.microsoft.com/office/powerpoint/2010/main" val="706482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DCE6FDA2-29C5-9AF1-20A1-FD8F6FCD5FC3}"/>
              </a:ext>
            </a:extLst>
          </p:cNvPr>
          <p:cNvSpPr txBox="1">
            <a:spLocks/>
          </p:cNvSpPr>
          <p:nvPr/>
        </p:nvSpPr>
        <p:spPr>
          <a:xfrm>
            <a:off x="838200" y="1217670"/>
            <a:ext cx="10515599" cy="468746"/>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Hệ</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số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chiết</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khấu</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kinh</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tế</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tiếp</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5" name="Content Placeholder 2">
            <a:extLst>
              <a:ext uri="{FF2B5EF4-FFF2-40B4-BE49-F238E27FC236}">
                <a16:creationId xmlns:a16="http://schemas.microsoft.com/office/drawing/2014/main" id="{FECB6E37-AE0F-E044-6220-C9CE817AFB01}"/>
              </a:ext>
            </a:extLst>
          </p:cNvPr>
          <p:cNvSpPr txBox="1">
            <a:spLocks/>
          </p:cNvSpPr>
          <p:nvPr/>
        </p:nvSpPr>
        <p:spPr>
          <a:xfrm>
            <a:off x="471908" y="1811490"/>
            <a:ext cx="11248184" cy="4157795"/>
          </a:xfrm>
          <a:prstGeom prst="rect">
            <a:avLst/>
          </a:prstGeom>
          <a:noFill/>
          <a:ln>
            <a:noFill/>
          </a:ln>
        </p:spPr>
        <p:txBody>
          <a:bodyPr spcFirstLastPara="1" wrap="square" lIns="91425" tIns="45700" rIns="91425" bIns="45700" anchor="t" anchorCtr="0">
            <a:normAutofit fontScale="850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40000"/>
              </a:lnSpc>
              <a:spcBef>
                <a:spcPts val="0"/>
              </a:spcBef>
              <a:buClr>
                <a:srgbClr val="000000"/>
              </a:buClr>
            </a:pPr>
            <a:r>
              <a:rPr lang="vi-VN" sz="2500" b="1" kern="0" dirty="0">
                <a:solidFill>
                  <a:srgbClr val="000000"/>
                </a:solidFill>
                <a:latin typeface="Arial" panose="020B0604020202020204"/>
              </a:rPr>
              <a:t>Hệ số chiết khấu và chi phí cơ hội vốn (EOCK):</a:t>
            </a:r>
            <a:endParaRPr lang="en-US" sz="2500" b="1" kern="0" dirty="0">
              <a:solidFill>
                <a:srgbClr val="000000"/>
              </a:solidFill>
              <a:latin typeface="Arial" panose="020B0604020202020204"/>
            </a:endParaRPr>
          </a:p>
          <a:p>
            <a:pPr marL="0" indent="0">
              <a:lnSpc>
                <a:spcPct val="140000"/>
              </a:lnSpc>
              <a:spcBef>
                <a:spcPts val="0"/>
              </a:spcBef>
              <a:buClr>
                <a:srgbClr val="000000"/>
              </a:buClr>
            </a:pPr>
            <a:r>
              <a:rPr lang="vi-VN" sz="2500" kern="0" dirty="0">
                <a:solidFill>
                  <a:srgbClr val="000000"/>
                </a:solidFill>
                <a:latin typeface="Arial" panose="020B0604020202020204"/>
              </a:rPr>
              <a:t>Về nguyên tắc, hệ số chiết khấu trong phân tích kinh tế phản ánh chi phí cơ hội của vốn đầu tư (EOCK).</a:t>
            </a:r>
          </a:p>
          <a:p>
            <a:pPr marL="0" indent="0">
              <a:lnSpc>
                <a:spcPct val="140000"/>
              </a:lnSpc>
              <a:spcBef>
                <a:spcPts val="0"/>
              </a:spcBef>
              <a:buClr>
                <a:srgbClr val="000000"/>
              </a:buClr>
            </a:pPr>
            <a:r>
              <a:rPr lang="vi-VN" sz="2500" kern="0" dirty="0">
                <a:solidFill>
                  <a:srgbClr val="000000"/>
                </a:solidFill>
                <a:latin typeface="Arial" panose="020B0604020202020204"/>
              </a:rPr>
              <a:t>Trên thực tế, nhiều cơ quan/đơn vị thường áp dụng một mức chiết khấu cố định trong thời gian dài mà không xem xét lại.</a:t>
            </a:r>
          </a:p>
          <a:p>
            <a:pPr marL="342900" indent="-342900">
              <a:lnSpc>
                <a:spcPct val="14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a:rPr>
              <a:t>Ví dụ: Ủy ban Điện lực Ceylon dùng cùng một EOCK trong 35 năm khi lập quy hoạch hệ thống điện (mô hình WASP).</a:t>
            </a:r>
          </a:p>
          <a:p>
            <a:pPr marL="0" indent="0">
              <a:lnSpc>
                <a:spcPct val="140000"/>
              </a:lnSpc>
              <a:spcBef>
                <a:spcPts val="0"/>
              </a:spcBef>
              <a:buClr>
                <a:srgbClr val="000000"/>
              </a:buClr>
            </a:pPr>
            <a:r>
              <a:rPr lang="vi-VN" sz="2500" kern="0" dirty="0">
                <a:solidFill>
                  <a:srgbClr val="000000"/>
                </a:solidFill>
                <a:latin typeface="Arial" panose="020B0604020202020204"/>
              </a:rPr>
              <a:t>Ở một số quốc gia, hệ số này được ấn định khá cao để tránh cạnh tranh với đầu tư tư nhân.</a:t>
            </a:r>
          </a:p>
          <a:p>
            <a:pPr marL="342900" indent="-342900">
              <a:lnSpc>
                <a:spcPct val="14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a:rPr>
              <a:t>Ví dụ: Peru và Philippines áp dụng mức 14% như một “rào cản tối thiểu” cho dự án công.</a:t>
            </a: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4042980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EA311E13-DA78-A4C8-3165-3375CD117DDF}"/>
              </a:ext>
            </a:extLst>
          </p:cNvPr>
          <p:cNvSpPr txBox="1">
            <a:spLocks/>
          </p:cNvSpPr>
          <p:nvPr/>
        </p:nvSpPr>
        <p:spPr>
          <a:xfrm>
            <a:off x="838199" y="1125202"/>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Hệ số chiết khấu kinh tế (tiếp)</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5" name="Content Placeholder 2">
            <a:extLst>
              <a:ext uri="{FF2B5EF4-FFF2-40B4-BE49-F238E27FC236}">
                <a16:creationId xmlns:a16="http://schemas.microsoft.com/office/drawing/2014/main" id="{08850066-A255-50B7-2797-A8523ADB44F0}"/>
              </a:ext>
            </a:extLst>
          </p:cNvPr>
          <p:cNvSpPr txBox="1">
            <a:spLocks/>
          </p:cNvSpPr>
          <p:nvPr/>
        </p:nvSpPr>
        <p:spPr>
          <a:xfrm>
            <a:off x="356274" y="1780396"/>
            <a:ext cx="11479451" cy="4975267"/>
          </a:xfrm>
          <a:prstGeom prst="rect">
            <a:avLst/>
          </a:prstGeom>
          <a:noFill/>
          <a:ln>
            <a:noFill/>
          </a:ln>
        </p:spPr>
        <p:txBody>
          <a:bodyPr spcFirstLastPara="1" wrap="square" lIns="91425" tIns="45700" rIns="91425" bIns="45700" anchor="t" anchorCtr="0">
            <a:normAutofit fontScale="850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40000"/>
              </a:lnSpc>
              <a:spcBef>
                <a:spcPts val="0"/>
              </a:spcBef>
              <a:spcAft>
                <a:spcPts val="0"/>
              </a:spcAft>
              <a:buClr>
                <a:srgbClr val="000000"/>
              </a:buClr>
              <a:buSzPts val="1800"/>
              <a:buFont typeface="Arial"/>
              <a:buNone/>
              <a:tabLst/>
              <a:defRPr/>
            </a:pPr>
            <a:r>
              <a:rPr kumimoji="0" lang="en-US" sz="2700" b="1"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Công </a:t>
            </a:r>
            <a:r>
              <a:rPr kumimoji="0" lang="en-US" sz="2700" b="1"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thức</a:t>
            </a:r>
            <a:r>
              <a:rPr kumimoji="0" lang="en-US" sz="2700" b="1"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Ramsey </a:t>
            </a:r>
            <a:r>
              <a:rPr kumimoji="0" lang="en-US" sz="2700" b="1"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và</a:t>
            </a:r>
            <a:r>
              <a:rPr kumimoji="0" lang="en-US" sz="2700" b="1"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700" b="1"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hệ</a:t>
            </a:r>
            <a:r>
              <a:rPr kumimoji="0" lang="en-US" sz="2700" b="1"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700" b="1"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số</a:t>
            </a:r>
            <a:r>
              <a:rPr kumimoji="0" lang="en-US" sz="2700" b="1"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700" b="1"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chiết</a:t>
            </a:r>
            <a:r>
              <a:rPr kumimoji="0" lang="en-US" sz="2700" b="1"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700" b="1"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khấu</a:t>
            </a:r>
            <a:r>
              <a:rPr kumimoji="0" lang="en-US" sz="2700" b="1"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a:t>
            </a:r>
          </a:p>
          <a:p>
            <a:pPr marL="685800" marR="0" lvl="0" indent="-457200" algn="l" defTabSz="914400" rtl="0" eaLnBrk="1" fontAlgn="auto" latinLnBrk="0" hangingPunct="1">
              <a:lnSpc>
                <a:spcPct val="140000"/>
              </a:lnSpc>
              <a:spcBef>
                <a:spcPts val="0"/>
              </a:spcBef>
              <a:spcAft>
                <a:spcPts val="0"/>
              </a:spcAft>
              <a:buClr>
                <a:srgbClr val="000000"/>
              </a:buClr>
              <a:buSzPts val="1800"/>
              <a:buFont typeface="Arial" panose="020B0604020202020204" pitchFamily="34" charset="0"/>
              <a:buChar char="•"/>
              <a:tabLst/>
              <a:defRPr/>
            </a:pPr>
            <a:r>
              <a:rPr kumimoji="0" lang="vi-VN" sz="27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Ngân hàng Thế giới hiện áp dụng công thức Ramsey để xác định hệ số chiết khấu kinh tế:</a:t>
            </a:r>
          </a:p>
          <a:p>
            <a:pPr marL="1143000" lvl="1" indent="-457200">
              <a:lnSpc>
                <a:spcPct val="140000"/>
              </a:lnSpc>
              <a:spcBef>
                <a:spcPts val="0"/>
              </a:spcBef>
              <a:buClr>
                <a:srgbClr val="000000"/>
              </a:buClr>
              <a:buSzPts val="1800"/>
              <a:buFont typeface="Arial" panose="020B0604020202020204" pitchFamily="34" charset="0"/>
              <a:buChar char="•"/>
              <a:defRPr/>
            </a:pPr>
            <a:r>
              <a:rPr kumimoji="0" lang="vi-VN"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𝑟= </a:t>
            </a:r>
            <a:r>
              <a:rPr kumimoji="0" lang="el-GR"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δ+γ</a:t>
            </a:r>
            <a:r>
              <a:rPr kumimoji="0" lang="vi-VN"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g</a:t>
            </a:r>
          </a:p>
          <a:p>
            <a:pPr marL="685800" marR="0" lvl="0" indent="-457200" algn="l" defTabSz="914400" rtl="0" eaLnBrk="1" fontAlgn="auto" latinLnBrk="0" hangingPunct="1">
              <a:lnSpc>
                <a:spcPct val="140000"/>
              </a:lnSpc>
              <a:spcBef>
                <a:spcPts val="0"/>
              </a:spcBef>
              <a:spcAft>
                <a:spcPts val="0"/>
              </a:spcAft>
              <a:buClr>
                <a:srgbClr val="000000"/>
              </a:buClr>
              <a:buSzPts val="1800"/>
              <a:buFont typeface="Arial" panose="020B0604020202020204" pitchFamily="34" charset="0"/>
              <a:buChar char="•"/>
              <a:tabLst/>
              <a:defRPr/>
            </a:pPr>
            <a:r>
              <a:rPr kumimoji="0" lang="vi-VN" sz="27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Trong đó:</a:t>
            </a:r>
          </a:p>
          <a:p>
            <a:pPr marL="1143000" lvl="1" indent="-457200">
              <a:lnSpc>
                <a:spcPct val="140000"/>
              </a:lnSpc>
              <a:spcBef>
                <a:spcPts val="0"/>
              </a:spcBef>
              <a:buClr>
                <a:srgbClr val="000000"/>
              </a:buClr>
              <a:buSzPts val="1800"/>
              <a:buFont typeface="Arial" panose="020B0604020202020204" pitchFamily="34" charset="0"/>
              <a:buChar char="•"/>
              <a:defRPr/>
            </a:pPr>
            <a:r>
              <a:rPr kumimoji="0" lang="el-GR"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δ: </a:t>
            </a:r>
            <a:r>
              <a:rPr kumimoji="0" lang="vi-VN"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Tỷ lệ sở thích theo thời gian (time preference rate).</a:t>
            </a:r>
          </a:p>
          <a:p>
            <a:pPr marL="1143000" lvl="1" indent="-457200">
              <a:lnSpc>
                <a:spcPct val="140000"/>
              </a:lnSpc>
              <a:spcBef>
                <a:spcPts val="0"/>
              </a:spcBef>
              <a:buClr>
                <a:srgbClr val="000000"/>
              </a:buClr>
              <a:buSzPts val="1800"/>
              <a:buFont typeface="Arial" panose="020B0604020202020204" pitchFamily="34" charset="0"/>
              <a:buChar char="•"/>
              <a:defRPr/>
            </a:pPr>
            <a:r>
              <a:rPr kumimoji="0" lang="vi-VN"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g: Tốc độ tăng trưởng thu nhập/người dự kiến.</a:t>
            </a:r>
          </a:p>
          <a:p>
            <a:pPr marL="1143000" lvl="1" indent="-457200">
              <a:lnSpc>
                <a:spcPct val="140000"/>
              </a:lnSpc>
              <a:spcBef>
                <a:spcPts val="0"/>
              </a:spcBef>
              <a:buClr>
                <a:srgbClr val="000000"/>
              </a:buClr>
              <a:buSzPts val="1800"/>
              <a:buFont typeface="Arial" panose="020B0604020202020204" pitchFamily="34" charset="0"/>
              <a:buChar char="•"/>
              <a:defRPr/>
            </a:pPr>
            <a:r>
              <a:rPr kumimoji="0" lang="el-GR"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γ: </a:t>
            </a:r>
            <a:r>
              <a:rPr kumimoji="0" lang="vi-VN"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Hệ số phản ánh độ co giãn biên của tiêu dùng (marginal utility of consumption).</a:t>
            </a:r>
          </a:p>
          <a:p>
            <a:pPr marL="685800" marR="0" lvl="0" indent="-457200" algn="l" defTabSz="914400" rtl="0" eaLnBrk="1" fontAlgn="auto" latinLnBrk="0" hangingPunct="1">
              <a:lnSpc>
                <a:spcPct val="140000"/>
              </a:lnSpc>
              <a:spcBef>
                <a:spcPts val="0"/>
              </a:spcBef>
              <a:spcAft>
                <a:spcPts val="0"/>
              </a:spcAft>
              <a:buClr>
                <a:srgbClr val="000000"/>
              </a:buClr>
              <a:buSzPts val="1800"/>
              <a:buFont typeface="Arial" panose="020B0604020202020204" pitchFamily="34" charset="0"/>
              <a:buChar char="•"/>
              <a:tabLst/>
              <a:defRPr/>
            </a:pPr>
            <a:r>
              <a:rPr kumimoji="0" lang="vi-VN" sz="27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Với giả định </a:t>
            </a:r>
            <a:r>
              <a:rPr kumimoji="0" lang="el-GR" sz="27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δ = 0, γ = 2 → </a:t>
            </a:r>
            <a:r>
              <a:rPr kumimoji="0" lang="vi-VN" sz="27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r = 2g.</a:t>
            </a:r>
          </a:p>
          <a:p>
            <a:pPr marL="1143000" lvl="1" indent="-457200">
              <a:lnSpc>
                <a:spcPct val="140000"/>
              </a:lnSpc>
              <a:spcBef>
                <a:spcPts val="0"/>
              </a:spcBef>
              <a:buClr>
                <a:srgbClr val="000000"/>
              </a:buClr>
              <a:buSzPts val="1800"/>
              <a:buFont typeface="Arial" panose="020B0604020202020204" pitchFamily="34" charset="0"/>
              <a:buChar char="•"/>
              <a:defRPr/>
            </a:pPr>
            <a:r>
              <a:rPr kumimoji="0" lang="vi-VN" sz="23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Tức là hệ số chiết khấu bằng gấp đôi tốc độ tăng trưởng GDP/người thực tế bình quân.</a:t>
            </a:r>
          </a:p>
          <a:p>
            <a:pPr marL="685800" marR="0" lvl="0" indent="-457200" algn="l" defTabSz="914400" rtl="0" eaLnBrk="1" fontAlgn="auto" latinLnBrk="0" hangingPunct="1">
              <a:lnSpc>
                <a:spcPct val="140000"/>
              </a:lnSpc>
              <a:spcBef>
                <a:spcPts val="0"/>
              </a:spcBef>
              <a:spcAft>
                <a:spcPts val="0"/>
              </a:spcAft>
              <a:buClr>
                <a:srgbClr val="000000"/>
              </a:buClr>
              <a:buSzPts val="1800"/>
              <a:buFont typeface="Arial" panose="020B0604020202020204" pitchFamily="34" charset="0"/>
              <a:buChar char="•"/>
              <a:tabLst/>
              <a:defRPr/>
            </a:pPr>
            <a:r>
              <a:rPr kumimoji="0" lang="vi-VN" sz="27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Dù tính theo EOCK hay Ramsey, mục tiêu đều nhằm xác định mức đánh đổi xã hội chấp nhận giữa tiêu dùng hiện tại và tương lai.</a:t>
            </a:r>
            <a:endParaRPr kumimoji="0" lang="en-US" sz="27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endParaRPr>
          </a:p>
        </p:txBody>
      </p:sp>
    </p:spTree>
    <p:extLst>
      <p:ext uri="{BB962C8B-B14F-4D97-AF65-F5344CB8AC3E}">
        <p14:creationId xmlns:p14="http://schemas.microsoft.com/office/powerpoint/2010/main" val="20891943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1BCD4AF-6E7E-88E7-4748-B45BF2864AAD}"/>
              </a:ext>
            </a:extLst>
          </p:cNvPr>
          <p:cNvSpPr txBox="1">
            <a:spLocks/>
          </p:cNvSpPr>
          <p:nvPr/>
        </p:nvSpPr>
        <p:spPr>
          <a:xfrm>
            <a:off x="704636" y="1131376"/>
            <a:ext cx="10515599" cy="39129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Hệ</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số</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chiết</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khấu</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kinh</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tế</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4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tiếp</a:t>
            </a:r>
            <a:r>
              <a:rPr kumimoji="0" lang="en-US"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a:t>
            </a:r>
            <a:endParaRPr kumimoji="0" lang="en-US" sz="24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5276B4D5-CF51-0BEF-CD85-4D10B52C8084}"/>
              </a:ext>
            </a:extLst>
          </p:cNvPr>
          <p:cNvSpPr txBox="1">
            <a:spLocks/>
          </p:cNvSpPr>
          <p:nvPr/>
        </p:nvSpPr>
        <p:spPr>
          <a:xfrm>
            <a:off x="326195" y="1522668"/>
            <a:ext cx="11539609" cy="5949280"/>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0"/>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Yêu</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cầu</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về</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hoàn</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vốn</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kinh</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tế</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và</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hệ</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số</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chiết</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khấu</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vi-VN"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thường được gắn với tốc độ tăng trưởng kinh tế</a:t>
            </a:r>
            <a:r>
              <a:rPr kumimoji="0" lang="en-US"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a:t>
            </a:r>
          </a:p>
          <a:p>
            <a:pPr>
              <a:buFont typeface="Arial" panose="020B0604020202020204" pitchFamily="34" charset="0"/>
              <a:buChar char="•"/>
            </a:pPr>
            <a:r>
              <a:rPr lang="vi-VN" dirty="0"/>
              <a:t>Chính phủ quy định: </a:t>
            </a:r>
            <a:r>
              <a:rPr lang="vi-VN" b="1" dirty="0"/>
              <a:t>hoàn vốn kinh tế của dự án phải cao hơn chi phí cơ hội của vốn</a:t>
            </a:r>
            <a:r>
              <a:rPr lang="vi-VN" dirty="0"/>
              <a:t>.</a:t>
            </a:r>
          </a:p>
          <a:p>
            <a:pPr>
              <a:buFont typeface="Arial" panose="020B0604020202020204" pitchFamily="34" charset="0"/>
              <a:buChar char="•"/>
            </a:pPr>
            <a:r>
              <a:rPr lang="vi-VN" dirty="0"/>
              <a:t>Theo Hướng dẫn của PMB:</a:t>
            </a:r>
          </a:p>
          <a:p>
            <a:pPr marL="742950" lvl="1" indent="-285750">
              <a:buFont typeface="Arial" panose="020B0604020202020204" pitchFamily="34" charset="0"/>
              <a:buChar char="•"/>
            </a:pPr>
            <a:r>
              <a:rPr lang="vi-VN" dirty="0"/>
              <a:t>Nếu tăng trưởng GDP ~ 3% → hệ số chiết khấu áp dụng: </a:t>
            </a:r>
            <a:r>
              <a:rPr lang="vi-VN" b="1" dirty="0"/>
              <a:t>6%</a:t>
            </a:r>
            <a:r>
              <a:rPr lang="vi-VN" dirty="0"/>
              <a:t>.</a:t>
            </a:r>
          </a:p>
          <a:p>
            <a:pPr marL="742950" lvl="1" indent="-285750">
              <a:buFont typeface="Arial" panose="020B0604020202020204" pitchFamily="34" charset="0"/>
              <a:buChar char="•"/>
            </a:pPr>
            <a:r>
              <a:rPr lang="vi-VN" dirty="0"/>
              <a:t>Nếu tăng trưởng GDP &gt; 6% → hệ số chiết khấu áp dụng: </a:t>
            </a:r>
            <a:r>
              <a:rPr lang="vi-VN" b="1" dirty="0"/>
              <a:t>12%</a:t>
            </a:r>
            <a:r>
              <a:rPr lang="vi-VN" dirty="0"/>
              <a:t>.</a:t>
            </a:r>
          </a:p>
          <a:p>
            <a:pPr>
              <a:buFont typeface="Arial" panose="020B0604020202020204" pitchFamily="34" charset="0"/>
              <a:buChar char="•"/>
            </a:pPr>
            <a:r>
              <a:rPr lang="vi-VN" dirty="0"/>
              <a:t>Trong 50 năm qua, tăng trưởng GDP thực tế bình quân đầu người của nhiều quốc gia thường dao động trong khoảng </a:t>
            </a:r>
            <a:r>
              <a:rPr lang="vi-VN" b="1" dirty="0"/>
              <a:t>0% – 5%</a:t>
            </a:r>
            <a:r>
              <a:rPr lang="vi-VN" dirty="0"/>
              <a:t>.</a:t>
            </a:r>
          </a:p>
          <a:p>
            <a:pPr marL="6858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38341741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CDE798B-CDE8-50B5-E52B-D1AB38CADEF4}"/>
              </a:ext>
            </a:extLst>
          </p:cNvPr>
          <p:cNvSpPr txBox="1">
            <a:spLocks/>
          </p:cNvSpPr>
          <p:nvPr/>
        </p:nvSpPr>
        <p:spPr>
          <a:xfrm>
            <a:off x="838199" y="1224332"/>
            <a:ext cx="10515599" cy="542823"/>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Hệ</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số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chiết</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khấu</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tài</a:t>
            </a: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2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chính</a:t>
            </a:r>
            <a:endParaRPr kumimoji="0" lang="en-US" sz="32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3F237233-E59F-B80E-EE1F-800E8389DE7E}"/>
              </a:ext>
            </a:extLst>
          </p:cNvPr>
          <p:cNvSpPr txBox="1">
            <a:spLocks/>
          </p:cNvSpPr>
          <p:nvPr/>
        </p:nvSpPr>
        <p:spPr>
          <a:xfrm>
            <a:off x="500653" y="1931806"/>
            <a:ext cx="11190693" cy="4246392"/>
          </a:xfrm>
          <a:prstGeom prst="rect">
            <a:avLst/>
          </a:prstGeom>
          <a:solidFill>
            <a:srgbClr val="FFFFFF"/>
          </a:solidFill>
          <a:ln>
            <a:noFill/>
          </a:ln>
        </p:spPr>
        <p:txBody>
          <a:bodyPr spcFirstLastPara="1" wrap="square" lIns="91425" tIns="45700" rIns="91425" bIns="45700" anchor="t" anchorCtr="0">
            <a:normAutofit fontScale="77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marR="0" lvl="0" indent="-342900" algn="l" defTabSz="914400" rtl="0" eaLnBrk="1" fontAlgn="auto" latinLnBrk="0" hangingPunct="1">
              <a:lnSpc>
                <a:spcPct val="180000"/>
              </a:lnSpc>
              <a:spcBef>
                <a:spcPts val="0"/>
              </a:spcBef>
              <a:spcAft>
                <a:spcPts val="0"/>
              </a:spcAft>
              <a:buClr>
                <a:srgbClr val="000000"/>
              </a:buClr>
              <a:buSzPts val="1800"/>
              <a:buFont typeface="Arial" panose="020B0604020202020204" pitchFamily="34" charset="0"/>
              <a:buChar char="•"/>
              <a:tabLst/>
              <a:defRPr/>
            </a:pPr>
            <a:r>
              <a:rPr kumimoji="0" lang="vi-VN"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Hệ số chiết khấu (r) được đo bằng tỷ lệ phần trăm (%).</a:t>
            </a:r>
          </a:p>
          <a:p>
            <a:pPr marL="571500" marR="0" lvl="0" indent="-342900" algn="l" defTabSz="914400" rtl="0" eaLnBrk="1" fontAlgn="auto" latinLnBrk="0" hangingPunct="1">
              <a:lnSpc>
                <a:spcPct val="180000"/>
              </a:lnSpc>
              <a:spcBef>
                <a:spcPts val="0"/>
              </a:spcBef>
              <a:spcAft>
                <a:spcPts val="0"/>
              </a:spcAft>
              <a:buClr>
                <a:srgbClr val="000000"/>
              </a:buClr>
              <a:buSzPts val="1800"/>
              <a:buFont typeface="Arial" panose="020B0604020202020204" pitchFamily="34" charset="0"/>
              <a:buChar char="•"/>
              <a:tabLst/>
              <a:defRPr/>
            </a:pPr>
            <a:r>
              <a:rPr kumimoji="0" lang="vi-VN"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Trong phân tích tài chính, r </a:t>
            </a:r>
            <a:r>
              <a:rPr kumimoji="0" lang="vi-VN" sz="25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phản ánh chi phí cơ hội của vốn đầu tư từ góc nhìn nhà đầu tư.</a:t>
            </a:r>
          </a:p>
          <a:p>
            <a:pPr marL="571500" marR="0" lvl="0" indent="-342900" algn="l" defTabSz="914400" rtl="0" eaLnBrk="1" fontAlgn="auto" latinLnBrk="0" hangingPunct="1">
              <a:lnSpc>
                <a:spcPct val="180000"/>
              </a:lnSpc>
              <a:spcBef>
                <a:spcPts val="0"/>
              </a:spcBef>
              <a:spcAft>
                <a:spcPts val="0"/>
              </a:spcAft>
              <a:buClr>
                <a:srgbClr val="000000"/>
              </a:buClr>
              <a:buSzPts val="1800"/>
              <a:buFont typeface="Arial" panose="020B0604020202020204" pitchFamily="34" charset="0"/>
              <a:buChar char="•"/>
              <a:tabLst/>
              <a:defRPr/>
            </a:pPr>
            <a:r>
              <a:rPr kumimoji="0" lang="vi-VN"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Câu hỏi then chốt</a:t>
            </a:r>
            <a:r>
              <a:rPr kumimoji="0" lang="vi-VN" sz="25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Lợi ích kỳ vọng từ dự án (có rủi ro) có cao hơn so với lựa chọn an toàn hơn như gửi tiết kiệm hay mua trái phiếu chính phủ không?</a:t>
            </a:r>
          </a:p>
          <a:p>
            <a:pPr marL="571500" marR="0" lvl="0" indent="-342900" algn="l" defTabSz="914400" rtl="0" eaLnBrk="1" fontAlgn="auto" latinLnBrk="0" hangingPunct="1">
              <a:lnSpc>
                <a:spcPct val="180000"/>
              </a:lnSpc>
              <a:spcBef>
                <a:spcPts val="0"/>
              </a:spcBef>
              <a:spcAft>
                <a:spcPts val="0"/>
              </a:spcAft>
              <a:buClr>
                <a:srgbClr val="000000"/>
              </a:buClr>
              <a:buSzPts val="1800"/>
              <a:buFont typeface="Arial" panose="020B0604020202020204" pitchFamily="34" charset="0"/>
              <a:buChar char="•"/>
              <a:tabLst/>
              <a:defRPr/>
            </a:pPr>
            <a:r>
              <a:rPr kumimoji="0" lang="vi-VN"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Nguyên tắc: Rủi ro càng cao → suất sinh lợi yêu cầu càng lớn.</a:t>
            </a:r>
          </a:p>
          <a:p>
            <a:pPr marL="571500" marR="0" lvl="0" indent="-342900" algn="l" defTabSz="914400" rtl="0" eaLnBrk="1" fontAlgn="auto" latinLnBrk="0" hangingPunct="1">
              <a:lnSpc>
                <a:spcPct val="180000"/>
              </a:lnSpc>
              <a:spcBef>
                <a:spcPts val="0"/>
              </a:spcBef>
              <a:spcAft>
                <a:spcPts val="0"/>
              </a:spcAft>
              <a:buClr>
                <a:srgbClr val="000000"/>
              </a:buClr>
              <a:buSzPts val="1800"/>
              <a:buFont typeface="Arial" panose="020B0604020202020204" pitchFamily="34" charset="0"/>
              <a:buChar char="•"/>
              <a:tabLst/>
              <a:defRPr/>
            </a:pPr>
            <a:r>
              <a:rPr kumimoji="0" lang="vi-VN"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Cách tính: </a:t>
            </a:r>
          </a:p>
          <a:p>
            <a:pPr marL="1028700" lvl="1" indent="-342900">
              <a:lnSpc>
                <a:spcPct val="180000"/>
              </a:lnSpc>
              <a:spcBef>
                <a:spcPts val="0"/>
              </a:spcBef>
              <a:buClr>
                <a:srgbClr val="000000"/>
              </a:buClr>
              <a:buSzPts val="1800"/>
              <a:buFont typeface="Arial" panose="020B0604020202020204" pitchFamily="34" charset="0"/>
              <a:buChar char="•"/>
              <a:defRPr/>
            </a:pPr>
            <a:r>
              <a:rPr kumimoji="0" lang="vi-VN"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r được xác định dựa trên chi phí sử dụng vốn của dự án, thường là bình quân gia quyền (WACC) giữa:Lãi suất vốn vay (thương mại, ưu đãi, hỗ trợ), và</a:t>
            </a:r>
          </a:p>
          <a:p>
            <a:pPr marL="1028700" lvl="1" indent="-342900">
              <a:lnSpc>
                <a:spcPct val="180000"/>
              </a:lnSpc>
              <a:spcBef>
                <a:spcPts val="0"/>
              </a:spcBef>
              <a:buClr>
                <a:srgbClr val="000000"/>
              </a:buClr>
              <a:buSzPts val="1800"/>
              <a:buFont typeface="Arial" panose="020B0604020202020204" pitchFamily="34" charset="0"/>
              <a:buChar char="•"/>
              <a:defRPr/>
            </a:pPr>
            <a:r>
              <a:rPr kumimoji="0" lang="vi-VN"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Suất sinh lợi tối thiểu yêu cầu đối với vốn chủ sở hữu (MARR – Minimum Attractive Rate of Return).</a:t>
            </a:r>
            <a:endPar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497015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5B5C0F0B-2978-C8BB-2E61-AB17531F258A}"/>
              </a:ext>
            </a:extLst>
          </p:cNvPr>
          <p:cNvSpPr txBox="1">
            <a:spLocks/>
          </p:cNvSpPr>
          <p:nvPr/>
        </p:nvSpPr>
        <p:spPr>
          <a:xfrm>
            <a:off x="838200" y="1219310"/>
            <a:ext cx="10515599" cy="520023"/>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Chi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phí</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s</a:t>
            </a:r>
            <a:r>
              <a:rPr lang="en-US" dirty="0">
                <a:solidFill>
                  <a:srgbClr val="FFFFFF"/>
                </a:solidFill>
                <a:latin typeface="Arial" panose="020B0604020202020204" pitchFamily="34" charset="0"/>
                <a:cs typeface="Arial" panose="020B0604020202020204" pitchFamily="34" charset="0"/>
              </a:rPr>
              <a:t>ử </a:t>
            </a:r>
            <a:r>
              <a:rPr lang="en-US" dirty="0" err="1">
                <a:solidFill>
                  <a:srgbClr val="FFFFFF"/>
                </a:solidFill>
                <a:latin typeface="Arial" panose="020B0604020202020204" pitchFamily="34" charset="0"/>
                <a:cs typeface="Arial" panose="020B0604020202020204" pitchFamily="34" charset="0"/>
              </a:rPr>
              <a:t>dụng</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vốn</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bình</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quân</a:t>
            </a:r>
            <a:r>
              <a:rPr lang="en-US" dirty="0">
                <a:solidFill>
                  <a:srgbClr val="FFFFFF"/>
                </a:solidFill>
                <a:latin typeface="Arial" panose="020B0604020202020204" pitchFamily="34" charset="0"/>
                <a:cs typeface="Arial" panose="020B0604020202020204" pitchFamily="34" charset="0"/>
              </a:rPr>
              <a:t> </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(WACC)</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97CB4CCA-EE07-4714-04AD-99320A3F0106}"/>
              </a:ext>
            </a:extLst>
          </p:cNvPr>
          <p:cNvSpPr txBox="1">
            <a:spLocks/>
          </p:cNvSpPr>
          <p:nvPr/>
        </p:nvSpPr>
        <p:spPr>
          <a:xfrm>
            <a:off x="1220624" y="1892132"/>
            <a:ext cx="8820472" cy="307373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marR="0" lvl="0" indent="-342900" algn="l" defTabSz="914400" rtl="0" eaLnBrk="1" fontAlgn="auto" latinLnBrk="0" hangingPunct="1">
              <a:lnSpc>
                <a:spcPct val="90000"/>
              </a:lnSpc>
              <a:spcBef>
                <a:spcPts val="1000"/>
              </a:spcBef>
              <a:spcAft>
                <a:spcPts val="0"/>
              </a:spcAft>
              <a:buClr>
                <a:srgbClr val="FF3300"/>
              </a:buClr>
              <a:buSzPts val="1800"/>
              <a:buFont typeface="Arial" panose="020B0604020202020204" pitchFamily="34" charset="0"/>
              <a:buChar char="•"/>
              <a:tabLst/>
              <a:defRPr/>
            </a:pP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Chi </a:t>
            </a:r>
            <a:r>
              <a:rPr kumimoji="0" lang="en-US" sz="25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phí</a:t>
            </a: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sử</a:t>
            </a: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dụng</a:t>
            </a: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vốn</a:t>
            </a: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bình</a:t>
            </a: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quân</a:t>
            </a: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(WACC):</a:t>
            </a:r>
          </a:p>
          <a:p>
            <a:pPr marL="1028700" lvl="1" indent="-342900">
              <a:spcBef>
                <a:spcPts val="1000"/>
              </a:spcBef>
              <a:buClr>
                <a:srgbClr val="FF3300"/>
              </a:buClr>
              <a:buSzPts val="1800"/>
              <a:buFont typeface="Arial" panose="020B0604020202020204" pitchFamily="34" charset="0"/>
              <a:buChar char="•"/>
              <a:defRPr/>
            </a:pP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WACC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phản</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ánh</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suất</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sinh</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lợi</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tối</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thiểu</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mà</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dự</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án</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cần</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đạt</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để</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thỏa</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mãn</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cả</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chủ</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nợ</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và</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chủ</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sở</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hữu</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vốn</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a:t>
            </a:r>
          </a:p>
          <a:p>
            <a:pPr marL="1028700" lvl="1" indent="-342900">
              <a:spcBef>
                <a:spcPts val="1000"/>
              </a:spcBef>
              <a:buClr>
                <a:srgbClr val="FF3300"/>
              </a:buClr>
              <a:buSzPts val="1800"/>
              <a:buFont typeface="Arial" panose="020B0604020202020204" pitchFamily="34" charset="0"/>
              <a:buChar char="•"/>
              <a:defRPr/>
            </a:pP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Công</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a:t>
            </a:r>
            <a:r>
              <a:rPr kumimoji="0" lang="en-US" sz="21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Calibri"/>
              </a:rPr>
              <a:t>thức</a:t>
            </a:r>
            <a:r>
              <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a:t>
            </a:r>
          </a:p>
          <a:p>
            <a:pPr marL="1028700" lvl="1" indent="-342900">
              <a:spcBef>
                <a:spcPts val="1000"/>
              </a:spcBef>
              <a:buClr>
                <a:srgbClr val="FF3300"/>
              </a:buClr>
              <a:buSzPts val="1800"/>
              <a:buFont typeface="Arial" panose="020B0604020202020204" pitchFamily="34" charset="0"/>
              <a:buChar char="•"/>
              <a:defRPr/>
            </a:pPr>
            <a:endParaRPr lang="en-US" sz="2100" kern="0" dirty="0">
              <a:solidFill>
                <a:srgbClr val="000000"/>
              </a:solidFill>
              <a:latin typeface="Arial" panose="020B0604020202020204" pitchFamily="34" charset="0"/>
              <a:cs typeface="Arial" panose="020B0604020202020204" pitchFamily="34" charset="0"/>
            </a:endParaRPr>
          </a:p>
          <a:p>
            <a:pPr marL="1028700" lvl="1" indent="-342900">
              <a:spcBef>
                <a:spcPts val="1000"/>
              </a:spcBef>
              <a:buClr>
                <a:srgbClr val="FF3300"/>
              </a:buClr>
              <a:buSzPts val="1800"/>
              <a:buFont typeface="Arial" panose="020B0604020202020204" pitchFamily="34" charset="0"/>
              <a:buChar char="•"/>
              <a:defRPr/>
            </a:pPr>
            <a:endPar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1028700" lvl="1" indent="-342900">
              <a:spcBef>
                <a:spcPts val="1000"/>
              </a:spcBef>
              <a:buClr>
                <a:srgbClr val="FF3300"/>
              </a:buClr>
              <a:buSzPts val="1800"/>
              <a:buFont typeface="Arial" panose="020B0604020202020204" pitchFamily="34" charset="0"/>
              <a:buChar char="•"/>
              <a:defRPr/>
            </a:pPr>
            <a:endParaRPr kumimoji="0" lang="en-US" sz="21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46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3800" b="1" i="1" u="none" strike="noStrike" kern="0" cap="none" spc="0" normalizeH="0" baseline="0" noProof="0" dirty="0">
              <a:ln>
                <a:noFill/>
              </a:ln>
              <a:solidFill>
                <a:srgbClr val="C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p:txBody>
      </p:sp>
      <p:pic>
        <p:nvPicPr>
          <p:cNvPr id="7" name="Picture 6">
            <a:extLst>
              <a:ext uri="{FF2B5EF4-FFF2-40B4-BE49-F238E27FC236}">
                <a16:creationId xmlns:a16="http://schemas.microsoft.com/office/drawing/2014/main" id="{8DFF90D3-AAE6-4559-8D7C-B9D27FB625B9}"/>
              </a:ext>
            </a:extLst>
          </p:cNvPr>
          <p:cNvPicPr>
            <a:picLocks noChangeAspect="1"/>
          </p:cNvPicPr>
          <p:nvPr/>
        </p:nvPicPr>
        <p:blipFill>
          <a:blip r:embed="rId3"/>
          <a:stretch>
            <a:fillRect/>
          </a:stretch>
        </p:blipFill>
        <p:spPr>
          <a:xfrm>
            <a:off x="3923431" y="3229130"/>
            <a:ext cx="6515113" cy="2718284"/>
          </a:xfrm>
          <a:prstGeom prst="rect">
            <a:avLst/>
          </a:prstGeom>
        </p:spPr>
      </p:pic>
    </p:spTree>
    <p:extLst>
      <p:ext uri="{BB962C8B-B14F-4D97-AF65-F5344CB8AC3E}">
        <p14:creationId xmlns:p14="http://schemas.microsoft.com/office/powerpoint/2010/main" val="7921337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60D4051-154A-73C1-7132-A477E7C2B629}"/>
              </a:ext>
            </a:extLst>
          </p:cNvPr>
          <p:cNvSpPr txBox="1">
            <a:spLocks/>
          </p:cNvSpPr>
          <p:nvPr/>
        </p:nvSpPr>
        <p:spPr>
          <a:xfrm>
            <a:off x="1263970" y="2344219"/>
            <a:ext cx="9817113" cy="2299970"/>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5000" b="1" i="0" u="none" strike="noStrike" kern="0" cap="none" spc="0" normalizeH="0" baseline="0" noProof="0" dirty="0">
                <a:ln>
                  <a:noFill/>
                </a:ln>
                <a:solidFill>
                  <a:srgbClr val="002465"/>
                </a:solidFill>
                <a:effectLst/>
                <a:uLnTx/>
                <a:uFillTx/>
                <a:latin typeface="Arial"/>
                <a:cs typeface="Arial"/>
                <a:sym typeface="Arial"/>
              </a:rPr>
              <a:t>3. TIÊU CHÍ CỦA TIỂU DỰ ÁN</a:t>
            </a:r>
          </a:p>
        </p:txBody>
      </p:sp>
    </p:spTree>
    <p:extLst>
      <p:ext uri="{BB962C8B-B14F-4D97-AF65-F5344CB8AC3E}">
        <p14:creationId xmlns:p14="http://schemas.microsoft.com/office/powerpoint/2010/main" val="2943212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AC52ACF-E7A1-7F42-F673-4019576007A4}"/>
              </a:ext>
            </a:extLst>
          </p:cNvPr>
          <p:cNvSpPr txBox="1">
            <a:spLocks/>
          </p:cNvSpPr>
          <p:nvPr/>
        </p:nvSpPr>
        <p:spPr>
          <a:xfrm>
            <a:off x="700809" y="1330803"/>
            <a:ext cx="10790382" cy="482268"/>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lang="en-US" sz="2800" dirty="0" err="1">
                <a:solidFill>
                  <a:srgbClr val="FFFFFF"/>
                </a:solidFill>
                <a:latin typeface="Arial" panose="020B0604020202020204" pitchFamily="34" charset="0"/>
                <a:cs typeface="Arial" panose="020B0604020202020204" pitchFamily="34" charset="0"/>
              </a:rPr>
              <a:t>Đặc</a:t>
            </a:r>
            <a:r>
              <a:rPr lang="en-US" sz="2800" dirty="0">
                <a:solidFill>
                  <a:srgbClr val="FFFFFF"/>
                </a:solidFill>
                <a:latin typeface="Arial" panose="020B0604020202020204" pitchFamily="34" charset="0"/>
                <a:cs typeface="Arial" panose="020B0604020202020204" pitchFamily="34" charset="0"/>
              </a:rPr>
              <a:t> </a:t>
            </a:r>
            <a:r>
              <a:rPr lang="en-US" sz="2800" dirty="0" err="1">
                <a:solidFill>
                  <a:srgbClr val="FFFFFF"/>
                </a:solidFill>
                <a:latin typeface="Arial" panose="020B0604020202020204" pitchFamily="34" charset="0"/>
                <a:cs typeface="Arial" panose="020B0604020202020204" pitchFamily="34" charset="0"/>
              </a:rPr>
              <a:t>điểm</a:t>
            </a:r>
            <a:r>
              <a:rPr lang="en-US" sz="2800" dirty="0">
                <a:solidFill>
                  <a:srgbClr val="FFFFFF"/>
                </a:solidFill>
                <a:latin typeface="Arial" panose="020B0604020202020204" pitchFamily="34" charset="0"/>
                <a:cs typeface="Arial" panose="020B0604020202020204" pitchFamily="34" charset="0"/>
              </a:rPr>
              <a:t> </a:t>
            </a:r>
            <a:r>
              <a:rPr kumimoji="0" lang="en-US" sz="28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của</a:t>
            </a:r>
            <a:r>
              <a:rPr kumimoji="0" lang="en-US" sz="28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8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tiểu</a:t>
            </a:r>
            <a:r>
              <a:rPr kumimoji="0" lang="en-US" sz="28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dự </a:t>
            </a:r>
            <a:r>
              <a:rPr kumimoji="0" lang="en-US" sz="28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án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57403CE7-F3A4-90CF-42A8-51A8FB3979EA}"/>
              </a:ext>
            </a:extLst>
          </p:cNvPr>
          <p:cNvSpPr txBox="1">
            <a:spLocks/>
          </p:cNvSpPr>
          <p:nvPr/>
        </p:nvSpPr>
        <p:spPr>
          <a:xfrm>
            <a:off x="619997" y="1970612"/>
            <a:ext cx="11226788" cy="4645945"/>
          </a:xfrm>
          <a:prstGeom prst="rect">
            <a:avLst/>
          </a:prstGeom>
          <a:solidFill>
            <a:srgbClr val="FFFFFF"/>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vi-VN" b="1" dirty="0"/>
              <a:t>Các tiểu dự án hợp lệ trong VSUEE</a:t>
            </a:r>
          </a:p>
          <a:p>
            <a:pPr>
              <a:buFont typeface="Arial" panose="020B0604020202020204" pitchFamily="34" charset="0"/>
              <a:buChar char="•"/>
            </a:pPr>
            <a:r>
              <a:rPr lang="vi-VN" dirty="0"/>
              <a:t>Các tiểu dự án được tài trợ chủ yếu là </a:t>
            </a:r>
            <a:r>
              <a:rPr lang="vi-VN" b="1" dirty="0"/>
              <a:t>cải tạo, nâng cấp hoặc thay thế thiết bị, hệ thống hiện có</a:t>
            </a:r>
            <a:r>
              <a:rPr lang="vi-VN" dirty="0"/>
              <a:t> nhằm nâng cao hiệu quả năng lượng.</a:t>
            </a:r>
          </a:p>
          <a:p>
            <a:pPr>
              <a:buFont typeface="Arial" panose="020B0604020202020204" pitchFamily="34" charset="0"/>
              <a:buChar char="•"/>
            </a:pPr>
            <a:r>
              <a:rPr lang="vi-VN" dirty="0"/>
              <a:t>Cụ thể:</a:t>
            </a:r>
          </a:p>
          <a:p>
            <a:pPr marL="742950" lvl="1" indent="-285750">
              <a:buFont typeface="Arial" panose="020B0604020202020204" pitchFamily="34" charset="0"/>
              <a:buChar char="•"/>
            </a:pPr>
            <a:r>
              <a:rPr lang="vi-VN" dirty="0"/>
              <a:t>Thay thế công nghệ lạc hậu bằng công nghệ tiết kiệm năng lượng (nồi hơi, lò nung, trao đổi nhiệt).</a:t>
            </a:r>
          </a:p>
          <a:p>
            <a:pPr marL="742950" lvl="1" indent="-285750">
              <a:buFont typeface="Arial" panose="020B0604020202020204" pitchFamily="34" charset="0"/>
              <a:buChar char="•"/>
            </a:pPr>
            <a:r>
              <a:rPr lang="vi-VN" dirty="0"/>
              <a:t>Thu hồi và tái sử dụng khí phụ phẩm, nhiệt thải, áp suất.</a:t>
            </a:r>
          </a:p>
          <a:p>
            <a:pPr marL="742950" lvl="1" indent="-285750">
              <a:buFont typeface="Arial" panose="020B0604020202020204" pitchFamily="34" charset="0"/>
              <a:buChar char="•"/>
            </a:pPr>
            <a:r>
              <a:rPr lang="vi-VN" dirty="0"/>
              <a:t>Lắp đặt thiết bị điện – cơ điện hiệu suất cao (động cơ, chiếu sáng, bơm, sưởi, thông gió).</a:t>
            </a:r>
          </a:p>
          <a:p>
            <a:pPr marL="742950" lvl="1" indent="-285750">
              <a:buFont typeface="Arial" panose="020B0604020202020204" pitchFamily="34" charset="0"/>
              <a:buChar char="•"/>
            </a:pPr>
            <a:r>
              <a:rPr lang="vi-VN" dirty="0"/>
              <a:t>Tối ưu hóa hệ thống công nghiệp để giảm tiêu thụ năng lượng.</a:t>
            </a:r>
          </a:p>
          <a:p>
            <a:pPr marL="742950" lvl="1" indent="-285750">
              <a:buFont typeface="Arial" panose="020B0604020202020204" pitchFamily="34" charset="0"/>
              <a:buChar char="•"/>
            </a:pPr>
            <a:r>
              <a:rPr lang="vi-VN" dirty="0"/>
              <a:t>Các dự án khác được Bộ Công Thương và Ngân hàng Thế giới phê duyệt.</a:t>
            </a:r>
          </a:p>
        </p:txBody>
      </p:sp>
    </p:spTree>
    <p:extLst>
      <p:ext uri="{BB962C8B-B14F-4D97-AF65-F5344CB8AC3E}">
        <p14:creationId xmlns:p14="http://schemas.microsoft.com/office/powerpoint/2010/main" val="1836369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2BCB6A9-9FC1-17C7-A9E7-3D4FE066BA45}"/>
              </a:ext>
            </a:extLst>
          </p:cNvPr>
          <p:cNvSpPr txBox="1">
            <a:spLocks/>
          </p:cNvSpPr>
          <p:nvPr/>
        </p:nvSpPr>
        <p:spPr>
          <a:xfrm>
            <a:off x="1263971" y="2344219"/>
            <a:ext cx="9664058" cy="2169562"/>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30000"/>
              </a:lnSpc>
              <a:spcBef>
                <a:spcPts val="0"/>
              </a:spcBef>
              <a:spcAft>
                <a:spcPts val="0"/>
              </a:spcAft>
              <a:buClr>
                <a:srgbClr val="000000"/>
              </a:buClr>
              <a:buSzPts val="3600"/>
              <a:buFont typeface="Arial"/>
              <a:buNone/>
              <a:tabLst/>
              <a:defRPr/>
            </a:pPr>
            <a:r>
              <a:rPr kumimoji="0" lang="en-US" sz="5000" b="1" i="0" u="none" strike="noStrike" kern="0" cap="none" spc="0" normalizeH="0" noProof="0" dirty="0">
                <a:ln>
                  <a:noFill/>
                </a:ln>
                <a:solidFill>
                  <a:srgbClr val="003153"/>
                </a:solidFill>
                <a:effectLst/>
                <a:uLnTx/>
                <a:uFillTx/>
                <a:latin typeface="Arial"/>
                <a:cs typeface="Arial"/>
                <a:sym typeface="Arial"/>
              </a:rPr>
              <a:t>1. CẤU TRÚC BÁO CÁO NCKT</a:t>
            </a:r>
          </a:p>
        </p:txBody>
      </p:sp>
    </p:spTree>
    <p:extLst>
      <p:ext uri="{BB962C8B-B14F-4D97-AF65-F5344CB8AC3E}">
        <p14:creationId xmlns:p14="http://schemas.microsoft.com/office/powerpoint/2010/main" val="4086209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7EDA409-C2C9-2569-1BD6-DFF4A4088A30}"/>
              </a:ext>
            </a:extLst>
          </p:cNvPr>
          <p:cNvSpPr txBox="1">
            <a:spLocks/>
          </p:cNvSpPr>
          <p:nvPr/>
        </p:nvSpPr>
        <p:spPr>
          <a:xfrm>
            <a:off x="751055" y="1228062"/>
            <a:ext cx="10790382" cy="48226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Các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tiêu</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chí</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của</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tiểu</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dự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án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graphicFrame>
        <p:nvGraphicFramePr>
          <p:cNvPr id="3" name="Diagram 2">
            <a:extLst>
              <a:ext uri="{FF2B5EF4-FFF2-40B4-BE49-F238E27FC236}">
                <a16:creationId xmlns:a16="http://schemas.microsoft.com/office/drawing/2014/main" id="{B171946A-C2E6-4D76-B092-16D620446CF6}"/>
              </a:ext>
            </a:extLst>
          </p:cNvPr>
          <p:cNvGraphicFramePr/>
          <p:nvPr>
            <p:extLst>
              <p:ext uri="{D42A27DB-BD31-4B8C-83A1-F6EECF244321}">
                <p14:modId xmlns:p14="http://schemas.microsoft.com/office/powerpoint/2010/main" val="2930551863"/>
              </p:ext>
            </p:extLst>
          </p:nvPr>
        </p:nvGraphicFramePr>
        <p:xfrm>
          <a:off x="482606" y="1929516"/>
          <a:ext cx="11226788" cy="45118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45093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7EDA409-C2C9-2569-1BD6-DFF4A4088A30}"/>
              </a:ext>
            </a:extLst>
          </p:cNvPr>
          <p:cNvSpPr txBox="1">
            <a:spLocks/>
          </p:cNvSpPr>
          <p:nvPr/>
        </p:nvSpPr>
        <p:spPr>
          <a:xfrm>
            <a:off x="751055" y="1228062"/>
            <a:ext cx="10790382" cy="48226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Các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tiêu</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chí</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của</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tiểu</a:t>
            </a: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dự </a:t>
            </a:r>
            <a:r>
              <a:rPr kumimoji="0" lang="en-US" sz="36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án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419A2B98-0DDA-03F4-117F-90F7C4FDB8C9}"/>
              </a:ext>
            </a:extLst>
          </p:cNvPr>
          <p:cNvSpPr txBox="1">
            <a:spLocks/>
          </p:cNvSpPr>
          <p:nvPr/>
        </p:nvSpPr>
        <p:spPr>
          <a:xfrm>
            <a:off x="482606" y="1929516"/>
            <a:ext cx="11226788" cy="451184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marR="0" lvl="0" indent="-342900" algn="l" defTabSz="914400" rtl="0" eaLnBrk="1" fontAlgn="auto" latinLnBrk="0" hangingPunct="1">
              <a:lnSpc>
                <a:spcPct val="90000"/>
              </a:lnSpc>
              <a:spcBef>
                <a:spcPts val="1000"/>
              </a:spcBef>
              <a:spcAft>
                <a:spcPts val="0"/>
              </a:spcAft>
              <a:buClr>
                <a:srgbClr val="FF3300"/>
              </a:buClr>
              <a:buSzPts val="1800"/>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Tiêu chí kỹ thuật – tiết kiệm năng lượng</a:t>
            </a:r>
          </a:p>
          <a:p>
            <a:pPr marL="0" marR="0" lvl="0" indent="0" algn="l" defTabSz="914400" rtl="0" eaLnBrk="1" fontAlgn="auto" latinLnBrk="0" hangingPunct="1">
              <a:lnSpc>
                <a:spcPct val="90000"/>
              </a:lnSpc>
              <a:spcBef>
                <a:spcPts val="1000"/>
              </a:spcBef>
              <a:spcAft>
                <a:spcPts val="0"/>
              </a:spcAft>
              <a:buClr>
                <a:srgbClr val="FF3300"/>
              </a:buClr>
              <a:buSzPts val="1800"/>
              <a:buFont typeface="Arial"/>
              <a:buNone/>
              <a:tabLst/>
              <a:defRPr/>
            </a:pP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Dự án phải chứng minh mức tiết kiệm năng lượng tối thiểu ≥ 10%.</a:t>
            </a:r>
          </a:p>
          <a:p>
            <a:pPr marL="0" marR="0" lvl="0" indent="0" algn="l" defTabSz="914400" rtl="0" eaLnBrk="1" fontAlgn="auto" latinLnBrk="0" hangingPunct="1">
              <a:lnSpc>
                <a:spcPct val="90000"/>
              </a:lnSpc>
              <a:spcBef>
                <a:spcPts val="1000"/>
              </a:spcBef>
              <a:spcAft>
                <a:spcPts val="0"/>
              </a:spcAft>
              <a:buClr>
                <a:srgbClr val="FF3300"/>
              </a:buClr>
              <a:buSzPts val="1800"/>
              <a:buFont typeface="Arial"/>
              <a:buNone/>
              <a:tabLst/>
              <a:defRPr/>
            </a:pPr>
            <a:r>
              <a:rPr lang="vi-VN" sz="2000" kern="0" dirty="0">
                <a:solidFill>
                  <a:srgbClr val="000000"/>
                </a:solidFill>
                <a:latin typeface="Arial" panose="020B0604020202020204" pitchFamily="34" charset="0"/>
                <a:cs typeface="Arial" panose="020B0604020202020204" pitchFamily="34" charset="0"/>
              </a:rPr>
              <a:t>	</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Công thức:</a:t>
            </a:r>
            <a:endParaRPr kumimoji="0" lang="en-GB"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228600" marR="0" lvl="0" indent="0" algn="ctr"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Es=(Eb – Ea)/Eb * 100%</a:t>
            </a:r>
            <a:endParaRPr kumimoji="0" lang="en-US" sz="2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lvl="1" indent="-228600">
              <a:spcBef>
                <a:spcPts val="1000"/>
              </a:spcBef>
              <a:buClr>
                <a:srgbClr val="000000"/>
              </a:buClr>
              <a:buSzPts val="1800"/>
              <a:buNone/>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Es – Mức tiết kiệm năng lượng, %</a:t>
            </a: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lvl="1" indent="-228600">
              <a:spcBef>
                <a:spcPts val="1000"/>
              </a:spcBef>
              <a:buClr>
                <a:srgbClr val="000000"/>
              </a:buClr>
              <a:buSzPts val="1800"/>
              <a:buNone/>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Eb – Mức tiêu thụ năng lượng trước khi thực hiện Tiểu dự án, (kWh, kJ, TOE)</a:t>
            </a: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lvl="1" indent="-228600">
              <a:spcBef>
                <a:spcPts val="1000"/>
              </a:spcBef>
              <a:buClr>
                <a:srgbClr val="000000"/>
              </a:buClr>
              <a:buSzPts val="1800"/>
              <a:buNone/>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Ea - Mức tiêu thụ năng lượng sau khi thực hiện tiểu dự án, (kWh, kJ, TOE)</a:t>
            </a: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Với một số ngành có công nghệ tiên tiến, có thể chấp nhận mức tiết kiệm thấp hơn.</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lang="vi-VN" sz="2000" kern="0" dirty="0">
                <a:solidFill>
                  <a:srgbClr val="000000"/>
                </a:solidFill>
                <a:latin typeface="Arial" panose="020B0604020202020204" pitchFamily="34" charset="0"/>
                <a:cs typeface="Arial" panose="020B0604020202020204" pitchFamily="34" charset="0"/>
              </a:rPr>
              <a:t>	</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Riêng các dự án thu hồi khí thải, nhiệt thải, áp suất → mặc định hợp lệ, không cần chứng minh mức tiết kiệm tối thiểu.</a:t>
            </a: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769113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DB81FC38-758C-AE8C-A0AB-0E86C18EFD2C}"/>
              </a:ext>
            </a:extLst>
          </p:cNvPr>
          <p:cNvSpPr txBox="1">
            <a:spLocks/>
          </p:cNvSpPr>
          <p:nvPr/>
        </p:nvSpPr>
        <p:spPr>
          <a:xfrm>
            <a:off x="827926" y="1526013"/>
            <a:ext cx="10790382" cy="48226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dirty="0">
                <a:solidFill>
                  <a:srgbClr val="FFFFFF"/>
                </a:solidFill>
                <a:latin typeface="Arial" panose="020B0604020202020204" pitchFamily="34" charset="0"/>
                <a:cs typeface="Arial" panose="020B0604020202020204" pitchFamily="34" charset="0"/>
              </a:rPr>
              <a:t>Các </a:t>
            </a:r>
            <a:r>
              <a:rPr lang="en-US" dirty="0" err="1">
                <a:solidFill>
                  <a:srgbClr val="FFFFFF"/>
                </a:solidFill>
                <a:latin typeface="Arial" panose="020B0604020202020204" pitchFamily="34" charset="0"/>
                <a:cs typeface="Arial" panose="020B0604020202020204" pitchFamily="34" charset="0"/>
              </a:rPr>
              <a:t>tiêu</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chí</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của</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tiểu</a:t>
            </a:r>
            <a:r>
              <a:rPr lang="en-US" dirty="0">
                <a:solidFill>
                  <a:srgbClr val="FFFFFF"/>
                </a:solidFill>
                <a:latin typeface="Arial" panose="020B0604020202020204" pitchFamily="34" charset="0"/>
                <a:cs typeface="Arial" panose="020B0604020202020204" pitchFamily="34" charset="0"/>
              </a:rPr>
              <a:t> dự </a:t>
            </a:r>
            <a:r>
              <a:rPr lang="en-US" dirty="0" err="1">
                <a:solidFill>
                  <a:srgbClr val="FFFFFF"/>
                </a:solidFill>
                <a:latin typeface="Arial" panose="020B0604020202020204" pitchFamily="34" charset="0"/>
                <a:cs typeface="Arial" panose="020B0604020202020204" pitchFamily="34" charset="0"/>
              </a:rPr>
              <a:t>án</a:t>
            </a:r>
            <a:endParaRPr lang="en-US" kern="0" dirty="0">
              <a:solidFill>
                <a:srgbClr val="FFFFFF"/>
              </a:solidFill>
            </a:endParaRPr>
          </a:p>
        </p:txBody>
      </p:sp>
      <p:sp>
        <p:nvSpPr>
          <p:cNvPr id="5" name="Content Placeholder 2">
            <a:extLst>
              <a:ext uri="{FF2B5EF4-FFF2-40B4-BE49-F238E27FC236}">
                <a16:creationId xmlns:a16="http://schemas.microsoft.com/office/drawing/2014/main" id="{B147E285-D438-884A-4F5B-0F9E4528EE42}"/>
              </a:ext>
            </a:extLst>
          </p:cNvPr>
          <p:cNvSpPr txBox="1">
            <a:spLocks/>
          </p:cNvSpPr>
          <p:nvPr/>
        </p:nvSpPr>
        <p:spPr>
          <a:xfrm>
            <a:off x="559477" y="2227467"/>
            <a:ext cx="11226788" cy="451184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buClr>
                <a:srgbClr val="FF3300"/>
              </a:buClr>
              <a:buFont typeface="Arial" panose="020B0604020202020204" pitchFamily="34" charset="0"/>
              <a:buChar char="•"/>
            </a:pPr>
            <a:r>
              <a:rPr lang="vi-VN" sz="2500" kern="0" dirty="0">
                <a:solidFill>
                  <a:srgbClr val="000000"/>
                </a:solidFill>
                <a:latin typeface="Arial" panose="020B0604020202020204"/>
              </a:rPr>
              <a:t>T</a:t>
            </a:r>
            <a:r>
              <a:rPr lang="en-GB" sz="2500" kern="0" dirty="0" err="1">
                <a:solidFill>
                  <a:srgbClr val="000000"/>
                </a:solidFill>
                <a:latin typeface="Arial" panose="020B0604020202020204"/>
              </a:rPr>
              <a:t>iêu</a:t>
            </a:r>
            <a:r>
              <a:rPr lang="en-GB" sz="2500" kern="0" dirty="0">
                <a:solidFill>
                  <a:srgbClr val="000000"/>
                </a:solidFill>
                <a:latin typeface="Arial" panose="020B0604020202020204"/>
              </a:rPr>
              <a:t> </a:t>
            </a:r>
            <a:r>
              <a:rPr lang="en-GB" sz="2500" kern="0" dirty="0" err="1">
                <a:solidFill>
                  <a:srgbClr val="000000"/>
                </a:solidFill>
                <a:latin typeface="Arial" panose="020B0604020202020204"/>
              </a:rPr>
              <a:t>chí</a:t>
            </a:r>
            <a:r>
              <a:rPr lang="en-GB" sz="2500" kern="0" dirty="0">
                <a:solidFill>
                  <a:srgbClr val="000000"/>
                </a:solidFill>
                <a:latin typeface="Arial" panose="020B0604020202020204"/>
              </a:rPr>
              <a:t> </a:t>
            </a:r>
            <a:r>
              <a:rPr lang="en-GB" sz="2500" kern="0" dirty="0" err="1">
                <a:solidFill>
                  <a:srgbClr val="000000"/>
                </a:solidFill>
                <a:latin typeface="Arial" panose="020B0604020202020204"/>
              </a:rPr>
              <a:t>tài</a:t>
            </a:r>
            <a:r>
              <a:rPr lang="en-GB" sz="2500" kern="0" dirty="0">
                <a:solidFill>
                  <a:srgbClr val="000000"/>
                </a:solidFill>
                <a:latin typeface="Arial" panose="020B0604020202020204"/>
              </a:rPr>
              <a:t> </a:t>
            </a:r>
            <a:r>
              <a:rPr lang="en-GB" sz="2500" kern="0" dirty="0" err="1">
                <a:solidFill>
                  <a:srgbClr val="000000"/>
                </a:solidFill>
                <a:latin typeface="Arial" panose="020B0604020202020204"/>
              </a:rPr>
              <a:t>chính</a:t>
            </a:r>
            <a:r>
              <a:rPr lang="vi-VN" sz="2500" kern="0" dirty="0">
                <a:solidFill>
                  <a:srgbClr val="000000"/>
                </a:solidFill>
                <a:latin typeface="Arial" panose="020B0604020202020204"/>
              </a:rPr>
              <a:t>:</a:t>
            </a:r>
          </a:p>
          <a:p>
            <a:pPr marL="457200" lvl="1" indent="0">
              <a:buClr>
                <a:srgbClr val="FF3300"/>
              </a:buClr>
            </a:pPr>
            <a:r>
              <a:rPr lang="en-GB" sz="2100" kern="0" dirty="0" err="1">
                <a:solidFill>
                  <a:srgbClr val="000000"/>
                </a:solidFill>
                <a:latin typeface="Arial" panose="020B0604020202020204"/>
              </a:rPr>
              <a:t>Thời</a:t>
            </a:r>
            <a:r>
              <a:rPr lang="en-GB" sz="2100" kern="0" dirty="0">
                <a:solidFill>
                  <a:srgbClr val="000000"/>
                </a:solidFill>
                <a:latin typeface="Arial" panose="020B0604020202020204"/>
              </a:rPr>
              <a:t> </a:t>
            </a:r>
            <a:r>
              <a:rPr lang="en-GB" sz="2100" kern="0" dirty="0" err="1">
                <a:solidFill>
                  <a:srgbClr val="000000"/>
                </a:solidFill>
                <a:latin typeface="Arial" panose="020B0604020202020204"/>
              </a:rPr>
              <a:t>gian</a:t>
            </a:r>
            <a:r>
              <a:rPr lang="en-GB" sz="2100" kern="0" dirty="0">
                <a:solidFill>
                  <a:srgbClr val="000000"/>
                </a:solidFill>
                <a:latin typeface="Arial" panose="020B0604020202020204"/>
              </a:rPr>
              <a:t> </a:t>
            </a:r>
            <a:r>
              <a:rPr lang="en-GB" sz="2100" kern="0" dirty="0" err="1">
                <a:solidFill>
                  <a:srgbClr val="000000"/>
                </a:solidFill>
                <a:latin typeface="Arial" panose="020B0604020202020204"/>
              </a:rPr>
              <a:t>hoàn</a:t>
            </a:r>
            <a:r>
              <a:rPr lang="en-GB" sz="2100" kern="0" dirty="0">
                <a:solidFill>
                  <a:srgbClr val="000000"/>
                </a:solidFill>
                <a:latin typeface="Arial" panose="020B0604020202020204"/>
              </a:rPr>
              <a:t> </a:t>
            </a:r>
            <a:r>
              <a:rPr lang="en-GB" sz="2100" kern="0" dirty="0" err="1">
                <a:solidFill>
                  <a:srgbClr val="000000"/>
                </a:solidFill>
                <a:latin typeface="Arial" panose="020B0604020202020204"/>
              </a:rPr>
              <a:t>vốn</a:t>
            </a:r>
            <a:r>
              <a:rPr lang="en-GB" sz="2100" kern="0" dirty="0">
                <a:solidFill>
                  <a:srgbClr val="000000"/>
                </a:solidFill>
                <a:latin typeface="Arial" panose="020B0604020202020204"/>
              </a:rPr>
              <a:t> (Payback Period – PBP) ≤ 10 </a:t>
            </a:r>
            <a:r>
              <a:rPr lang="en-GB" sz="2100" kern="0" dirty="0" err="1">
                <a:solidFill>
                  <a:srgbClr val="000000"/>
                </a:solidFill>
                <a:latin typeface="Arial" panose="020B0604020202020204"/>
              </a:rPr>
              <a:t>năm</a:t>
            </a:r>
            <a:r>
              <a:rPr lang="en-GB" sz="2100" kern="0" dirty="0">
                <a:solidFill>
                  <a:srgbClr val="000000"/>
                </a:solidFill>
                <a:latin typeface="Arial" panose="020B0604020202020204"/>
              </a:rPr>
              <a:t>.</a:t>
            </a:r>
            <a:endParaRPr lang="vi-VN" sz="2100" kern="0" dirty="0">
              <a:solidFill>
                <a:srgbClr val="000000"/>
              </a:solidFill>
              <a:latin typeface="Arial" panose="020B0604020202020204"/>
            </a:endParaRPr>
          </a:p>
          <a:p>
            <a:pPr marL="457200" lvl="1" indent="0">
              <a:buClr>
                <a:srgbClr val="FF3300"/>
              </a:buClr>
            </a:pPr>
            <a:r>
              <a:rPr lang="en-GB" sz="2100" kern="0" dirty="0" err="1">
                <a:solidFill>
                  <a:srgbClr val="000000"/>
                </a:solidFill>
                <a:latin typeface="Arial" panose="020B0604020202020204"/>
              </a:rPr>
              <a:t>Suất</a:t>
            </a:r>
            <a:r>
              <a:rPr lang="en-GB" sz="2100" kern="0" dirty="0">
                <a:solidFill>
                  <a:srgbClr val="000000"/>
                </a:solidFill>
                <a:latin typeface="Arial" panose="020B0604020202020204"/>
              </a:rPr>
              <a:t> </a:t>
            </a:r>
            <a:r>
              <a:rPr lang="en-GB" sz="2100" kern="0" dirty="0" err="1">
                <a:solidFill>
                  <a:srgbClr val="000000"/>
                </a:solidFill>
                <a:latin typeface="Arial" panose="020B0604020202020204"/>
              </a:rPr>
              <a:t>sinh</a:t>
            </a:r>
            <a:r>
              <a:rPr lang="en-GB" sz="2100" kern="0" dirty="0">
                <a:solidFill>
                  <a:srgbClr val="000000"/>
                </a:solidFill>
                <a:latin typeface="Arial" panose="020B0604020202020204"/>
              </a:rPr>
              <a:t> </a:t>
            </a:r>
            <a:r>
              <a:rPr lang="en-GB" sz="2100" kern="0" dirty="0" err="1">
                <a:solidFill>
                  <a:srgbClr val="000000"/>
                </a:solidFill>
                <a:latin typeface="Arial" panose="020B0604020202020204"/>
              </a:rPr>
              <a:t>lợi</a:t>
            </a:r>
            <a:r>
              <a:rPr lang="en-GB" sz="2100" kern="0" dirty="0">
                <a:solidFill>
                  <a:srgbClr val="000000"/>
                </a:solidFill>
                <a:latin typeface="Arial" panose="020B0604020202020204"/>
              </a:rPr>
              <a:t> </a:t>
            </a:r>
            <a:r>
              <a:rPr lang="en-GB" sz="2100" kern="0" dirty="0" err="1">
                <a:solidFill>
                  <a:srgbClr val="000000"/>
                </a:solidFill>
                <a:latin typeface="Arial" panose="020B0604020202020204"/>
              </a:rPr>
              <a:t>nội</a:t>
            </a:r>
            <a:r>
              <a:rPr lang="en-GB" sz="2100" kern="0" dirty="0">
                <a:solidFill>
                  <a:srgbClr val="000000"/>
                </a:solidFill>
                <a:latin typeface="Arial" panose="020B0604020202020204"/>
              </a:rPr>
              <a:t> </a:t>
            </a:r>
            <a:r>
              <a:rPr lang="en-GB" sz="2100" kern="0" dirty="0" err="1">
                <a:solidFill>
                  <a:srgbClr val="000000"/>
                </a:solidFill>
                <a:latin typeface="Arial" panose="020B0604020202020204"/>
              </a:rPr>
              <a:t>bộ</a:t>
            </a:r>
            <a:r>
              <a:rPr lang="en-GB" sz="2100" kern="0" dirty="0">
                <a:solidFill>
                  <a:srgbClr val="000000"/>
                </a:solidFill>
                <a:latin typeface="Arial" panose="020B0604020202020204"/>
              </a:rPr>
              <a:t> (IRR) </a:t>
            </a:r>
            <a:r>
              <a:rPr lang="en-GB" sz="2100" kern="0" dirty="0" err="1">
                <a:solidFill>
                  <a:srgbClr val="000000"/>
                </a:solidFill>
                <a:latin typeface="Arial" panose="020B0604020202020204"/>
              </a:rPr>
              <a:t>phải</a:t>
            </a:r>
            <a:r>
              <a:rPr lang="en-GB" sz="2100" kern="0" dirty="0">
                <a:solidFill>
                  <a:srgbClr val="000000"/>
                </a:solidFill>
                <a:latin typeface="Arial" panose="020B0604020202020204"/>
              </a:rPr>
              <a:t> ≥ 10%.</a:t>
            </a:r>
            <a:endParaRPr lang="en-US" sz="2100" kern="0" dirty="0">
              <a:solidFill>
                <a:srgbClr val="000000"/>
              </a:solidFill>
              <a:latin typeface="Arial" panose="020B0604020202020204"/>
            </a:endParaRP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17453674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65C5007E-4189-ECBE-E457-A23F08750519}"/>
              </a:ext>
            </a:extLst>
          </p:cNvPr>
          <p:cNvSpPr txBox="1">
            <a:spLocks/>
          </p:cNvSpPr>
          <p:nvPr/>
        </p:nvSpPr>
        <p:spPr>
          <a:xfrm>
            <a:off x="777680" y="1351353"/>
            <a:ext cx="10790382" cy="713754"/>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sz="3200" dirty="0">
                <a:solidFill>
                  <a:srgbClr val="FFFFFF"/>
                </a:solidFill>
                <a:latin typeface="Arial" panose="020B0604020202020204" pitchFamily="34" charset="0"/>
                <a:cs typeface="Arial" panose="020B0604020202020204" pitchFamily="34" charset="0"/>
              </a:rPr>
              <a:t>Các </a:t>
            </a:r>
            <a:r>
              <a:rPr lang="en-US" sz="3200" dirty="0" err="1">
                <a:solidFill>
                  <a:srgbClr val="FFFFFF"/>
                </a:solidFill>
                <a:latin typeface="Arial" panose="020B0604020202020204" pitchFamily="34" charset="0"/>
                <a:cs typeface="Arial" panose="020B0604020202020204" pitchFamily="34" charset="0"/>
              </a:rPr>
              <a:t>tiêu</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chí</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hợp</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lệ</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của</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tiểu</a:t>
            </a:r>
            <a:r>
              <a:rPr lang="en-US" sz="3200" dirty="0">
                <a:solidFill>
                  <a:srgbClr val="FFFFFF"/>
                </a:solidFill>
                <a:latin typeface="Arial" panose="020B0604020202020204" pitchFamily="34" charset="0"/>
                <a:cs typeface="Arial" panose="020B0604020202020204" pitchFamily="34" charset="0"/>
              </a:rPr>
              <a:t> dự </a:t>
            </a:r>
            <a:r>
              <a:rPr lang="en-US" sz="3200" dirty="0" err="1">
                <a:solidFill>
                  <a:srgbClr val="FFFFFF"/>
                </a:solidFill>
                <a:latin typeface="Arial" panose="020B0604020202020204" pitchFamily="34" charset="0"/>
                <a:cs typeface="Arial" panose="020B0604020202020204" pitchFamily="34" charset="0"/>
              </a:rPr>
              <a:t>án</a:t>
            </a:r>
            <a:endParaRPr lang="en-US" sz="3200" kern="0" dirty="0">
              <a:solidFill>
                <a:srgbClr val="FFFFFF"/>
              </a:solidFill>
            </a:endParaRPr>
          </a:p>
        </p:txBody>
      </p:sp>
      <p:sp>
        <p:nvSpPr>
          <p:cNvPr id="5" name="Content Placeholder 2">
            <a:extLst>
              <a:ext uri="{FF2B5EF4-FFF2-40B4-BE49-F238E27FC236}">
                <a16:creationId xmlns:a16="http://schemas.microsoft.com/office/drawing/2014/main" id="{DC030462-F1E4-79F4-0F9A-B75A7A470A16}"/>
              </a:ext>
            </a:extLst>
          </p:cNvPr>
          <p:cNvSpPr txBox="1">
            <a:spLocks/>
          </p:cNvSpPr>
          <p:nvPr/>
        </p:nvSpPr>
        <p:spPr>
          <a:xfrm>
            <a:off x="580025" y="2251542"/>
            <a:ext cx="11226788" cy="3512259"/>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buClr>
                <a:srgbClr val="FF3300"/>
              </a:buClr>
              <a:buFont typeface="Arial" panose="020B0604020202020204" pitchFamily="34" charset="0"/>
              <a:buChar char="•"/>
            </a:pPr>
            <a:r>
              <a:rPr lang="vi-VN" sz="2500" kern="0" dirty="0">
                <a:solidFill>
                  <a:srgbClr val="000000"/>
                </a:solidFill>
                <a:latin typeface="Arial" panose="020B0604020202020204" pitchFamily="34" charset="0"/>
              </a:rPr>
              <a:t>Tiêu chí môi trường – xã hội</a:t>
            </a:r>
          </a:p>
          <a:p>
            <a:pPr marL="800100" lvl="1" indent="-342900">
              <a:buClr>
                <a:srgbClr val="FF3300"/>
              </a:buClr>
              <a:buFont typeface="Arial" panose="020B0604020202020204" pitchFamily="34" charset="0"/>
              <a:buChar char="•"/>
            </a:pPr>
            <a:r>
              <a:rPr lang="vi-VN" sz="2100" kern="0" dirty="0">
                <a:solidFill>
                  <a:srgbClr val="000000"/>
                </a:solidFill>
                <a:latin typeface="Arial" panose="020B0604020202020204" pitchFamily="34" charset="0"/>
              </a:rPr>
              <a:t>Doanh nghiệp công nghiệp (IE) phải có đầy đủ phê duyệt môi trường từ các cơ quan có thẩm quyền (cấp nhà nước, tỉnh, địa phương).</a:t>
            </a:r>
          </a:p>
          <a:p>
            <a:pPr marL="800100" lvl="1" indent="-342900">
              <a:buClr>
                <a:srgbClr val="FF3300"/>
              </a:buClr>
              <a:buFont typeface="Arial" panose="020B0604020202020204" pitchFamily="34" charset="0"/>
              <a:buChar char="•"/>
            </a:pPr>
            <a:r>
              <a:rPr lang="vi-VN" sz="2100" kern="0" dirty="0">
                <a:solidFill>
                  <a:srgbClr val="000000"/>
                </a:solidFill>
                <a:latin typeface="Arial" panose="020B0604020202020204" pitchFamily="34" charset="0"/>
              </a:rPr>
              <a:t>Hồ sơ phê duyệt môi trường cần được nộp cho PFI (ngân hàng tham gia).</a:t>
            </a:r>
          </a:p>
          <a:p>
            <a:pPr marL="800100" lvl="1" indent="-342900">
              <a:buClr>
                <a:srgbClr val="FF3300"/>
              </a:buClr>
              <a:buFont typeface="Arial" panose="020B0604020202020204" pitchFamily="34" charset="0"/>
              <a:buChar char="•"/>
            </a:pPr>
            <a:r>
              <a:rPr lang="vi-VN" sz="2100" kern="0" dirty="0">
                <a:solidFill>
                  <a:srgbClr val="000000"/>
                </a:solidFill>
                <a:latin typeface="Arial" panose="020B0604020202020204" pitchFamily="34" charset="0"/>
              </a:rPr>
              <a:t>Tiểu dự án phải được sàng lọc an toàn môi trường – xã hội theo yêu cầu của Ngân hàng Thế giới và tuân thủ pháp luật Việt Nam.</a:t>
            </a: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16072452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65C5007E-4189-ECBE-E457-A23F08750519}"/>
              </a:ext>
            </a:extLst>
          </p:cNvPr>
          <p:cNvSpPr txBox="1">
            <a:spLocks/>
          </p:cNvSpPr>
          <p:nvPr/>
        </p:nvSpPr>
        <p:spPr>
          <a:xfrm>
            <a:off x="777680" y="1351353"/>
            <a:ext cx="10790382" cy="713754"/>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sz="3200" dirty="0">
                <a:solidFill>
                  <a:srgbClr val="FFFFFF"/>
                </a:solidFill>
                <a:latin typeface="Arial" panose="020B0604020202020204" pitchFamily="34" charset="0"/>
                <a:cs typeface="Arial" panose="020B0604020202020204" pitchFamily="34" charset="0"/>
              </a:rPr>
              <a:t>Các </a:t>
            </a:r>
            <a:r>
              <a:rPr lang="en-US" sz="3200" dirty="0" err="1">
                <a:solidFill>
                  <a:srgbClr val="FFFFFF"/>
                </a:solidFill>
                <a:latin typeface="Arial" panose="020B0604020202020204" pitchFamily="34" charset="0"/>
                <a:cs typeface="Arial" panose="020B0604020202020204" pitchFamily="34" charset="0"/>
              </a:rPr>
              <a:t>tiêu</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chí</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của</a:t>
            </a:r>
            <a:r>
              <a:rPr lang="en-US" sz="3200" dirty="0">
                <a:solidFill>
                  <a:srgbClr val="FFFFFF"/>
                </a:solidFill>
                <a:latin typeface="Arial" panose="020B0604020202020204" pitchFamily="34" charset="0"/>
                <a:cs typeface="Arial" panose="020B0604020202020204" pitchFamily="34" charset="0"/>
              </a:rPr>
              <a:t> </a:t>
            </a:r>
            <a:r>
              <a:rPr lang="en-US" sz="3200" dirty="0" err="1">
                <a:solidFill>
                  <a:srgbClr val="FFFFFF"/>
                </a:solidFill>
                <a:latin typeface="Arial" panose="020B0604020202020204" pitchFamily="34" charset="0"/>
                <a:cs typeface="Arial" panose="020B0604020202020204" pitchFamily="34" charset="0"/>
              </a:rPr>
              <a:t>tiểu</a:t>
            </a:r>
            <a:r>
              <a:rPr lang="en-US" sz="3200" dirty="0">
                <a:solidFill>
                  <a:srgbClr val="FFFFFF"/>
                </a:solidFill>
                <a:latin typeface="Arial" panose="020B0604020202020204" pitchFamily="34" charset="0"/>
                <a:cs typeface="Arial" panose="020B0604020202020204" pitchFamily="34" charset="0"/>
              </a:rPr>
              <a:t> dự </a:t>
            </a:r>
            <a:r>
              <a:rPr lang="en-US" sz="3200" dirty="0" err="1">
                <a:solidFill>
                  <a:srgbClr val="FFFFFF"/>
                </a:solidFill>
                <a:latin typeface="Arial" panose="020B0604020202020204" pitchFamily="34" charset="0"/>
                <a:cs typeface="Arial" panose="020B0604020202020204" pitchFamily="34" charset="0"/>
              </a:rPr>
              <a:t>án</a:t>
            </a:r>
            <a:endParaRPr lang="en-US" sz="3200" kern="0" dirty="0">
              <a:solidFill>
                <a:srgbClr val="FFFFFF"/>
              </a:solidFill>
            </a:endParaRPr>
          </a:p>
        </p:txBody>
      </p:sp>
      <p:sp>
        <p:nvSpPr>
          <p:cNvPr id="5" name="Content Placeholder 2">
            <a:extLst>
              <a:ext uri="{FF2B5EF4-FFF2-40B4-BE49-F238E27FC236}">
                <a16:creationId xmlns:a16="http://schemas.microsoft.com/office/drawing/2014/main" id="{DC030462-F1E4-79F4-0F9A-B75A7A470A16}"/>
              </a:ext>
            </a:extLst>
          </p:cNvPr>
          <p:cNvSpPr txBox="1">
            <a:spLocks/>
          </p:cNvSpPr>
          <p:nvPr/>
        </p:nvSpPr>
        <p:spPr>
          <a:xfrm>
            <a:off x="580025" y="2251542"/>
            <a:ext cx="11226788" cy="3512259"/>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buClr>
                <a:srgbClr val="FF3300"/>
              </a:buClr>
              <a:buFont typeface="Arial" panose="020B0604020202020204" pitchFamily="34" charset="0"/>
              <a:buChar char="•"/>
            </a:pPr>
            <a:r>
              <a:rPr lang="vi-VN" sz="2500" kern="0" dirty="0">
                <a:solidFill>
                  <a:srgbClr val="000000"/>
                </a:solidFill>
                <a:latin typeface="Arial" panose="020B0604020202020204" pitchFamily="34" charset="0"/>
              </a:rPr>
              <a:t>Các điều kiện bổ sung (theo VSUEE):</a:t>
            </a:r>
          </a:p>
          <a:p>
            <a:pPr marL="800100" lvl="1" indent="-342900">
              <a:buClr>
                <a:srgbClr val="FF3300"/>
              </a:buClr>
              <a:buFont typeface="Arial" panose="020B0604020202020204" pitchFamily="34" charset="0"/>
              <a:buChar char="•"/>
            </a:pPr>
            <a:r>
              <a:rPr lang="vi-VN" sz="2100" kern="0" dirty="0">
                <a:solidFill>
                  <a:srgbClr val="000000"/>
                </a:solidFill>
                <a:latin typeface="Arial" panose="020B0604020202020204" pitchFamily="34" charset="0"/>
              </a:rPr>
              <a:t>Phải thuộc nhóm đầu tư cải tạo/nâng cấp để nâng cao hiệu quả năng lượng (ví dụ: thay nồi hơi, lò nung, động cơ, chiếu sáng, bơm, thiết bị HVAC, tối ưu hệ thống…).</a:t>
            </a:r>
          </a:p>
          <a:p>
            <a:pPr marL="800100" lvl="1" indent="-342900">
              <a:buClr>
                <a:srgbClr val="FF3300"/>
              </a:buClr>
              <a:buFont typeface="Arial" panose="020B0604020202020204" pitchFamily="34" charset="0"/>
              <a:buChar char="•"/>
            </a:pPr>
            <a:r>
              <a:rPr lang="vi-VN" sz="2100" kern="0" dirty="0">
                <a:solidFill>
                  <a:srgbClr val="000000"/>
                </a:solidFill>
                <a:latin typeface="Arial" panose="020B0604020202020204" pitchFamily="34" charset="0"/>
              </a:rPr>
              <a:t>Không vi phạm các lĩnh vực, ngành nghề bị loại trừ theo chính sách WB và quy định pháp luật Việt Nam.</a:t>
            </a:r>
          </a:p>
          <a:p>
            <a:pPr marL="800100" lvl="1" indent="-342900">
              <a:buClr>
                <a:srgbClr val="FF3300"/>
              </a:buClr>
              <a:buFont typeface="Arial" panose="020B0604020202020204" pitchFamily="34" charset="0"/>
              <a:buChar char="•"/>
            </a:pPr>
            <a:r>
              <a:rPr lang="vi-VN" sz="2100" kern="0" dirty="0">
                <a:solidFill>
                  <a:srgbClr val="000000"/>
                </a:solidFill>
                <a:latin typeface="Arial" panose="020B0604020202020204" pitchFamily="34" charset="0"/>
              </a:rPr>
              <a:t>Phải nằm trong danh mục cơ sở sử dụng năng lượng trọng điểm hoặc thuộc ngành có tiềm năng tiết kiệm năng lượng đáng kể.</a:t>
            </a: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353276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20B389-3B98-D20C-2CD6-463BD4682699}"/>
              </a:ext>
            </a:extLst>
          </p:cNvPr>
          <p:cNvSpPr/>
          <p:nvPr/>
        </p:nvSpPr>
        <p:spPr>
          <a:xfrm>
            <a:off x="1551099" y="3121659"/>
            <a:ext cx="9563837" cy="861774"/>
          </a:xfrm>
          <a:prstGeom prst="rect">
            <a:avLst/>
          </a:prstGeom>
        </p:spPr>
        <p:txBody>
          <a:bodyPr wrap="none">
            <a:spAutoFit/>
          </a:bodyPr>
          <a:lstStyle/>
          <a:p>
            <a:r>
              <a:rPr lang="en-US" sz="5000" b="1" dirty="0">
                <a:solidFill>
                  <a:srgbClr val="002465"/>
                </a:solidFill>
                <a:latin typeface="Arial" panose="020B0604020202020204" pitchFamily="34" charset="0"/>
                <a:cs typeface="Arial" panose="020B0604020202020204" pitchFamily="34" charset="0"/>
              </a:rPr>
              <a:t>4. PHƯƠNG PHÁP THẨM ĐỊNH</a:t>
            </a:r>
            <a:endParaRPr lang="vi-VN" sz="5000" b="1" dirty="0">
              <a:solidFill>
                <a:srgbClr val="0024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76772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22534F-12FB-6AC3-9869-EAC0BF7179F3}"/>
              </a:ext>
            </a:extLst>
          </p:cNvPr>
          <p:cNvSpPr txBox="1">
            <a:spLocks/>
          </p:cNvSpPr>
          <p:nvPr/>
        </p:nvSpPr>
        <p:spPr>
          <a:xfrm>
            <a:off x="452583" y="1178872"/>
            <a:ext cx="11563927"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lang="en-US" kern="0" dirty="0" err="1">
                <a:solidFill>
                  <a:srgbClr val="FFFFFF"/>
                </a:solidFill>
              </a:rPr>
              <a:t>Nội</a:t>
            </a:r>
            <a:r>
              <a:rPr lang="en-US" kern="0" dirty="0">
                <a:solidFill>
                  <a:srgbClr val="FFFFFF"/>
                </a:solidFill>
              </a:rPr>
              <a:t> dung </a:t>
            </a:r>
            <a:r>
              <a:rPr lang="en-US" kern="0" dirty="0" err="1">
                <a:solidFill>
                  <a:srgbClr val="FFFFFF"/>
                </a:solidFill>
              </a:rPr>
              <a:t>thẩm</a:t>
            </a:r>
            <a:r>
              <a:rPr lang="en-US" kern="0" dirty="0">
                <a:solidFill>
                  <a:srgbClr val="FFFFFF"/>
                </a:solidFill>
              </a:rPr>
              <a:t> </a:t>
            </a:r>
            <a:r>
              <a:rPr lang="en-US" kern="0" dirty="0" err="1">
                <a:solidFill>
                  <a:srgbClr val="FFFFFF"/>
                </a:solidFill>
              </a:rPr>
              <a:t>định</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graphicFrame>
        <p:nvGraphicFramePr>
          <p:cNvPr id="2" name="Diagram 1">
            <a:extLst>
              <a:ext uri="{FF2B5EF4-FFF2-40B4-BE49-F238E27FC236}">
                <a16:creationId xmlns:a16="http://schemas.microsoft.com/office/drawing/2014/main" id="{2BBEB39D-EB61-4B40-87D6-6AC30BE088E5}"/>
              </a:ext>
            </a:extLst>
          </p:cNvPr>
          <p:cNvGraphicFramePr/>
          <p:nvPr/>
        </p:nvGraphicFramePr>
        <p:xfrm>
          <a:off x="699174" y="2096966"/>
          <a:ext cx="10793651" cy="4266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591134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22534F-12FB-6AC3-9869-EAC0BF7179F3}"/>
              </a:ext>
            </a:extLst>
          </p:cNvPr>
          <p:cNvSpPr txBox="1">
            <a:spLocks/>
          </p:cNvSpPr>
          <p:nvPr/>
        </p:nvSpPr>
        <p:spPr>
          <a:xfrm>
            <a:off x="452583" y="1178872"/>
            <a:ext cx="11563927"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1. Đánh giá tình hình tài chính và kinh doanh của Bên vay</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DED1D49F-B585-6CF0-961B-FDAE0BBD6B55}"/>
              </a:ext>
            </a:extLst>
          </p:cNvPr>
          <p:cNvSpPr txBox="1">
            <a:spLocks/>
          </p:cNvSpPr>
          <p:nvPr/>
        </p:nvSpPr>
        <p:spPr>
          <a:xfrm>
            <a:off x="699174" y="2096966"/>
            <a:ext cx="10793651" cy="426661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70000"/>
              </a:lnSpc>
              <a:spcBef>
                <a:spcPts val="0"/>
              </a:spcBef>
              <a:buClr>
                <a:srgbClr val="000000"/>
              </a:buClr>
            </a:pPr>
            <a:r>
              <a:rPr lang="vi-VN" sz="2500" b="1" kern="0" dirty="0">
                <a:solidFill>
                  <a:srgbClr val="000000"/>
                </a:solidFill>
                <a:latin typeface="Arial" panose="020B0604020202020204" pitchFamily="34" charset="0"/>
              </a:rPr>
              <a:t>Đối với Bên vay là cơ sở sản xuất</a:t>
            </a:r>
            <a:r>
              <a:rPr lang="en-US" sz="2500" b="1" kern="0" dirty="0">
                <a:solidFill>
                  <a:srgbClr val="000000"/>
                </a:solidFill>
                <a:latin typeface="Arial" panose="020B0604020202020204"/>
              </a:rPr>
              <a:t>,</a:t>
            </a:r>
            <a:r>
              <a:rPr lang="vi-VN" sz="2500" b="1" kern="0" dirty="0">
                <a:solidFill>
                  <a:srgbClr val="000000"/>
                </a:solidFill>
                <a:latin typeface="Arial" panose="020B0604020202020204" pitchFamily="34" charset="0"/>
              </a:rPr>
              <a:t> doanh nghiệp</a:t>
            </a:r>
            <a:r>
              <a:rPr lang="en-US" sz="2500" b="1" kern="0" dirty="0">
                <a:solidFill>
                  <a:srgbClr val="000000"/>
                </a:solidFill>
                <a:latin typeface="Arial" panose="020B0604020202020204"/>
              </a:rPr>
              <a:t>:</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Đối với doanh nghiệp công nghiệp (IE):Phân tích thị trường, vị thế cạnh tranh, rủi ro ngành.</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Đánh giá quản trị, năng lực quản lý.</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Phân tích tài chính: cơ cấu vốn, lợi nhuận, doanh thu, khả năng trả nợ, thanh khoản.</a:t>
            </a:r>
          </a:p>
        </p:txBody>
      </p:sp>
    </p:spTree>
    <p:extLst>
      <p:ext uri="{BB962C8B-B14F-4D97-AF65-F5344CB8AC3E}">
        <p14:creationId xmlns:p14="http://schemas.microsoft.com/office/powerpoint/2010/main" val="16853476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E7B6DC-6883-0B9F-60C3-7D4F1D6F61DA}"/>
              </a:ext>
            </a:extLst>
          </p:cNvPr>
          <p:cNvSpPr txBox="1">
            <a:spLocks/>
          </p:cNvSpPr>
          <p:nvPr/>
        </p:nvSpPr>
        <p:spPr>
          <a:xfrm>
            <a:off x="369457" y="1158324"/>
            <a:ext cx="11647054"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1. Đánh giá tình hình tài chính và kinh doanh của Bên vay</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69CF17A8-84EF-B93B-6181-07B3AC84D8A6}"/>
              </a:ext>
            </a:extLst>
          </p:cNvPr>
          <p:cNvSpPr txBox="1">
            <a:spLocks/>
          </p:cNvSpPr>
          <p:nvPr/>
        </p:nvSpPr>
        <p:spPr>
          <a:xfrm>
            <a:off x="699174" y="2076418"/>
            <a:ext cx="10793651" cy="426661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70000"/>
              </a:lnSpc>
              <a:spcBef>
                <a:spcPts val="0"/>
              </a:spcBef>
              <a:buClr>
                <a:srgbClr val="000000"/>
              </a:buClr>
            </a:pPr>
            <a:r>
              <a:rPr lang="vi-VN" sz="2500" b="1" kern="0" dirty="0">
                <a:solidFill>
                  <a:srgbClr val="000000"/>
                </a:solidFill>
                <a:latin typeface="Arial" panose="020B0604020202020204" pitchFamily="34" charset="0"/>
              </a:rPr>
              <a:t>Đối với Bên vay là </a:t>
            </a:r>
            <a:r>
              <a:rPr lang="en-US" sz="2500" b="1" kern="0" dirty="0">
                <a:solidFill>
                  <a:srgbClr val="000000"/>
                </a:solidFill>
                <a:latin typeface="Arial" panose="020B0604020202020204"/>
              </a:rPr>
              <a:t>ESCO:</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Vị thế thị trường, khách hàng, kinh nghiệm triển khai dự án.</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Tài chính 3 năm gần nhất (báo cáo kiểm toán).</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Hợp đồng thực hiện, dòng tiền và khả năng bảo đảm mức tiết kiệm năng lượng.</a:t>
            </a:r>
          </a:p>
        </p:txBody>
      </p:sp>
    </p:spTree>
    <p:extLst>
      <p:ext uri="{BB962C8B-B14F-4D97-AF65-F5344CB8AC3E}">
        <p14:creationId xmlns:p14="http://schemas.microsoft.com/office/powerpoint/2010/main" val="16248655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93C1E1-11BA-4599-B9A7-87AF0FCA80AB}"/>
              </a:ext>
            </a:extLst>
          </p:cNvPr>
          <p:cNvSpPr txBox="1">
            <a:spLocks/>
          </p:cNvSpPr>
          <p:nvPr/>
        </p:nvSpPr>
        <p:spPr>
          <a:xfrm>
            <a:off x="838201" y="1322711"/>
            <a:ext cx="10939853"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2. </a:t>
            </a:r>
            <a:r>
              <a:rPr kumimoji="0" lang="en-US" sz="3600" b="1" i="0" u="none" strike="noStrike" kern="0" cap="none" spc="0" normalizeH="0" baseline="0" noProof="0" dirty="0" err="1">
                <a:ln>
                  <a:noFill/>
                </a:ln>
                <a:solidFill>
                  <a:srgbClr val="FFFFFF"/>
                </a:solidFill>
                <a:effectLst/>
                <a:uLnTx/>
                <a:uFillTx/>
                <a:latin typeface="Arial"/>
                <a:cs typeface="Arial"/>
                <a:sym typeface="Arial"/>
              </a:rPr>
              <a:t>Đánh</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giá</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tài</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chính</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tiểu</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dự</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án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EEFF7E34-8854-521A-5134-B38739F8CD71}"/>
              </a:ext>
            </a:extLst>
          </p:cNvPr>
          <p:cNvSpPr txBox="1">
            <a:spLocks/>
          </p:cNvSpPr>
          <p:nvPr/>
        </p:nvSpPr>
        <p:spPr>
          <a:xfrm>
            <a:off x="699174" y="2240805"/>
            <a:ext cx="11229123" cy="4266615"/>
          </a:xfrm>
          <a:prstGeom prst="rect">
            <a:avLst/>
          </a:prstGeom>
          <a:solidFill>
            <a:srgbClr val="FFFFFF"/>
          </a:solidFill>
          <a:ln>
            <a:noFill/>
          </a:ln>
        </p:spPr>
        <p:txBody>
          <a:bodyPr spcFirstLastPara="1" wrap="square" lIns="91425" tIns="45700" rIns="91425" bIns="45700" anchor="t" anchorCtr="0">
            <a:normAutofit fontScale="850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70000"/>
              </a:lnSpc>
              <a:spcBef>
                <a:spcPts val="0"/>
              </a:spcBef>
              <a:buClr>
                <a:srgbClr val="000000"/>
              </a:buClr>
            </a:pPr>
            <a:r>
              <a:rPr lang="vi-VN" sz="2500" b="1" kern="0" dirty="0">
                <a:solidFill>
                  <a:srgbClr val="000000"/>
                </a:solidFill>
                <a:latin typeface="Arial" panose="020B0604020202020204"/>
              </a:rPr>
              <a:t>Nội dung phân tích tài chính-kinh tế:</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a:rPr>
              <a:t>Phải được trình bày trong một chương riêng của báo cáo.</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a:rPr>
              <a:t>Bên vay cần điền vào bảng phân tích tài chính do PMB cung cấp để Ngân hàng Thế giới xem xét và phát hành văn bản không phản đối.</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a:rPr>
              <a:t>Đây là yêu cầu bổ sung ngoài thủ tục thẩm định thương mại thông thường của PFI.</a:t>
            </a:r>
          </a:p>
          <a:p>
            <a:pPr marL="0" indent="0">
              <a:lnSpc>
                <a:spcPct val="170000"/>
              </a:lnSpc>
              <a:spcBef>
                <a:spcPts val="0"/>
              </a:spcBef>
              <a:buClr>
                <a:srgbClr val="000000"/>
              </a:buClr>
            </a:pPr>
            <a:r>
              <a:rPr lang="vi-VN" sz="2500" b="1" kern="0" dirty="0">
                <a:solidFill>
                  <a:srgbClr val="000000"/>
                </a:solidFill>
                <a:latin typeface="Arial" panose="020B0604020202020204"/>
              </a:rPr>
              <a:t>Nội dung đánh giá chính:</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a:rPr>
              <a:t>Tính tỷ suất hoàn vốn nội bộ (IRR) của khoản đầu tư.</a:t>
            </a:r>
          </a:p>
          <a:p>
            <a:pPr marL="342900" indent="-342900">
              <a:lnSpc>
                <a:spcPct val="17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a:rPr>
              <a:t>Phân tích tác động đến lợi nhuận, dòng tiền và bảng cân đối kế toán của Bên vay.</a:t>
            </a:r>
            <a:endParaRPr lang="en-US" sz="2500" kern="0" dirty="0">
              <a:solidFill>
                <a:srgbClr val="000000"/>
              </a:solidFill>
              <a:latin typeface="Arial" panose="020B0604020202020204"/>
            </a:endParaRPr>
          </a:p>
        </p:txBody>
      </p:sp>
    </p:spTree>
    <p:extLst>
      <p:ext uri="{BB962C8B-B14F-4D97-AF65-F5344CB8AC3E}">
        <p14:creationId xmlns:p14="http://schemas.microsoft.com/office/powerpoint/2010/main" val="2328746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a:extLst>
              <a:ext uri="{FF2B5EF4-FFF2-40B4-BE49-F238E27FC236}">
                <a16:creationId xmlns:a16="http://schemas.microsoft.com/office/drawing/2014/main" id="{7CC34B50-B7E9-E25F-B194-DCDC651F6F93}"/>
              </a:ext>
            </a:extLst>
          </p:cNvPr>
          <p:cNvSpPr txBox="1">
            <a:spLocks/>
          </p:cNvSpPr>
          <p:nvPr/>
        </p:nvSpPr>
        <p:spPr>
          <a:xfrm>
            <a:off x="848474" y="114805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a:cs typeface="Arial" panose="020B0604020202020204" pitchFamily="34" charset="0"/>
                <a:sym typeface="Arial"/>
              </a:rPr>
              <a:t>Cấu trúc Báo cáo NCKT</a:t>
            </a:r>
            <a:endPar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14" name="Rounded Rectangle 9">
            <a:extLst>
              <a:ext uri="{FF2B5EF4-FFF2-40B4-BE49-F238E27FC236}">
                <a16:creationId xmlns:a16="http://schemas.microsoft.com/office/drawing/2014/main" id="{3E424730-725F-20BD-8F5F-4BD59F7D368F}"/>
              </a:ext>
            </a:extLst>
          </p:cNvPr>
          <p:cNvSpPr/>
          <p:nvPr/>
        </p:nvSpPr>
        <p:spPr>
          <a:xfrm>
            <a:off x="1197390" y="1796887"/>
            <a:ext cx="8353425"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1: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Giới</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thiệu</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chung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về</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dự</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án</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p>
        </p:txBody>
      </p:sp>
      <p:sp>
        <p:nvSpPr>
          <p:cNvPr id="15" name="Rounded Rectangle 10">
            <a:extLst>
              <a:ext uri="{FF2B5EF4-FFF2-40B4-BE49-F238E27FC236}">
                <a16:creationId xmlns:a16="http://schemas.microsoft.com/office/drawing/2014/main" id="{8C4160B1-C7FC-2ABB-248B-3804E096D276}"/>
              </a:ext>
            </a:extLst>
          </p:cNvPr>
          <p:cNvSpPr/>
          <p:nvPr/>
        </p:nvSpPr>
        <p:spPr>
          <a:xfrm>
            <a:off x="1197390" y="2278119"/>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2: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Sự</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cần</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thiết</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đầu</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tư</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dự</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án</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p>
        </p:txBody>
      </p:sp>
      <p:sp>
        <p:nvSpPr>
          <p:cNvPr id="16" name="Rounded Rectangle 11">
            <a:extLst>
              <a:ext uri="{FF2B5EF4-FFF2-40B4-BE49-F238E27FC236}">
                <a16:creationId xmlns:a16="http://schemas.microsoft.com/office/drawing/2014/main" id="{5F742947-3BDD-3545-70E0-ACC9E2A1F29F}"/>
              </a:ext>
            </a:extLst>
          </p:cNvPr>
          <p:cNvSpPr/>
          <p:nvPr/>
        </p:nvSpPr>
        <p:spPr>
          <a:xfrm>
            <a:off x="1197390" y="2761281"/>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3: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Giải</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pháp</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công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nghệ</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xây</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dựng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chính</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17" name="Rounded Rectangle 12">
            <a:extLst>
              <a:ext uri="{FF2B5EF4-FFF2-40B4-BE49-F238E27FC236}">
                <a16:creationId xmlns:a16="http://schemas.microsoft.com/office/drawing/2014/main" id="{8B9CF216-F9CD-6176-5A60-3804D1D6B7E0}"/>
              </a:ext>
            </a:extLst>
          </p:cNvPr>
          <p:cNvSpPr/>
          <p:nvPr/>
        </p:nvSpPr>
        <p:spPr>
          <a:xfrm>
            <a:off x="1197390" y="3246819"/>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4: Phương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án</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giải</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phóng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mặt</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bằng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tái</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định</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cư</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18" name="Rounded Rectangle 13">
            <a:extLst>
              <a:ext uri="{FF2B5EF4-FFF2-40B4-BE49-F238E27FC236}">
                <a16:creationId xmlns:a16="http://schemas.microsoft.com/office/drawing/2014/main" id="{819A6880-5997-2EB3-D1AF-450F140734A4}"/>
              </a:ext>
            </a:extLst>
          </p:cNvPr>
          <p:cNvSpPr/>
          <p:nvPr/>
        </p:nvSpPr>
        <p:spPr>
          <a:xfrm>
            <a:off x="1197390" y="3732357"/>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5: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Đánh</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giá</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tác</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động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môi</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trường</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19" name="Rounded Rectangle 14">
            <a:extLst>
              <a:ext uri="{FF2B5EF4-FFF2-40B4-BE49-F238E27FC236}">
                <a16:creationId xmlns:a16="http://schemas.microsoft.com/office/drawing/2014/main" id="{6944A35C-9169-C0C9-A236-86FDE1432DA7}"/>
              </a:ext>
            </a:extLst>
          </p:cNvPr>
          <p:cNvSpPr/>
          <p:nvPr/>
        </p:nvSpPr>
        <p:spPr>
          <a:xfrm>
            <a:off x="1197390" y="4217895"/>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6: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Tổng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mức</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đầu</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tư</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20" name="Rounded Rectangle 14">
            <a:extLst>
              <a:ext uri="{FF2B5EF4-FFF2-40B4-BE49-F238E27FC236}">
                <a16:creationId xmlns:a16="http://schemas.microsoft.com/office/drawing/2014/main" id="{630BE913-7412-1E31-8481-B6790775D52D}"/>
              </a:ext>
            </a:extLst>
          </p:cNvPr>
          <p:cNvSpPr/>
          <p:nvPr/>
        </p:nvSpPr>
        <p:spPr>
          <a:xfrm>
            <a:off x="1197390" y="4703433"/>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lvl="0">
              <a:buClr>
                <a:srgbClr val="000000"/>
              </a:buClr>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7: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Phân</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tích</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hiệu</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quả</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tài</a:t>
            </a:r>
            <a:r>
              <a:rPr lang="en-US" sz="1400" b="1" kern="0" dirty="0">
                <a:solidFill>
                  <a:srgbClr val="000000"/>
                </a:solidFill>
                <a:latin typeface="Arial" panose="020B0604020202020204"/>
                <a:sym typeface="Arial"/>
              </a:rPr>
              <a:t> </a:t>
            </a:r>
            <a:r>
              <a:rPr lang="en-US" sz="1400" b="1" kern="0" dirty="0" err="1">
                <a:solidFill>
                  <a:srgbClr val="000000"/>
                </a:solidFill>
                <a:latin typeface="Arial" panose="020B0604020202020204"/>
                <a:sym typeface="Arial"/>
              </a:rPr>
              <a:t>chính</a:t>
            </a:r>
            <a:r>
              <a:rPr lang="en-US" sz="1400" b="1" kern="0" dirty="0">
                <a:solidFill>
                  <a:srgbClr val="000000"/>
                </a:solidFill>
                <a:latin typeface="Arial" panose="020B0604020202020204"/>
                <a:sym typeface="Arial"/>
              </a:rPr>
              <a:t> - </a:t>
            </a:r>
            <a:r>
              <a:rPr lang="en-US" sz="1400" b="1" kern="0" dirty="0" err="1">
                <a:solidFill>
                  <a:srgbClr val="000000"/>
                </a:solidFill>
                <a:latin typeface="Arial" panose="020B0604020202020204"/>
                <a:sym typeface="Arial"/>
              </a:rPr>
              <a:t>kinh</a:t>
            </a:r>
            <a:r>
              <a:rPr lang="en-US" sz="1400" b="1" kern="0" dirty="0">
                <a:solidFill>
                  <a:srgbClr val="000000"/>
                </a:solidFill>
                <a:latin typeface="Arial" panose="020B0604020202020204"/>
                <a:sym typeface="Arial"/>
              </a:rPr>
              <a:t> </a:t>
            </a:r>
            <a:r>
              <a:rPr lang="en-US" sz="1400" b="1" kern="0" dirty="0" err="1">
                <a:solidFill>
                  <a:srgbClr val="000000"/>
                </a:solidFill>
                <a:latin typeface="Arial" panose="020B0604020202020204"/>
                <a:sym typeface="Arial"/>
              </a:rPr>
              <a:t>tế</a:t>
            </a:r>
            <a:r>
              <a:rPr lang="en-US" sz="1400" b="1" kern="0" dirty="0">
                <a:solidFill>
                  <a:srgbClr val="000000"/>
                </a:solidFill>
                <a:latin typeface="Arial" panose="020B0604020202020204"/>
                <a:sym typeface="Arial"/>
              </a:rPr>
              <a:t> </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21" name="Rounded Rectangle 14">
            <a:extLst>
              <a:ext uri="{FF2B5EF4-FFF2-40B4-BE49-F238E27FC236}">
                <a16:creationId xmlns:a16="http://schemas.microsoft.com/office/drawing/2014/main" id="{5B6664BF-25C1-0407-BC08-874B69157460}"/>
              </a:ext>
            </a:extLst>
          </p:cNvPr>
          <p:cNvSpPr/>
          <p:nvPr/>
        </p:nvSpPr>
        <p:spPr>
          <a:xfrm>
            <a:off x="1197390" y="5188971"/>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8: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Tổ</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chức</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thực</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hiện</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22" name="Rounded Rectangle 14">
            <a:extLst>
              <a:ext uri="{FF2B5EF4-FFF2-40B4-BE49-F238E27FC236}">
                <a16:creationId xmlns:a16="http://schemas.microsoft.com/office/drawing/2014/main" id="{5A5D309F-D45C-23EF-CCB5-25980AB8FDDD}"/>
              </a:ext>
            </a:extLst>
          </p:cNvPr>
          <p:cNvSpPr/>
          <p:nvPr/>
        </p:nvSpPr>
        <p:spPr>
          <a:xfrm>
            <a:off x="1197390" y="5674509"/>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Chương</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9: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Kết</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luận</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kiến</a:t>
            </a: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a:t>
            </a:r>
            <a:r>
              <a:rPr kumimoji="0" lang="en-US"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nghị</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23" name="TextBox 22">
            <a:extLst>
              <a:ext uri="{FF2B5EF4-FFF2-40B4-BE49-F238E27FC236}">
                <a16:creationId xmlns:a16="http://schemas.microsoft.com/office/drawing/2014/main" id="{F4F9A4B2-00D5-069A-F7BD-6AC94D7689F9}"/>
              </a:ext>
            </a:extLst>
          </p:cNvPr>
          <p:cNvSpPr txBox="1"/>
          <p:nvPr/>
        </p:nvSpPr>
        <p:spPr>
          <a:xfrm>
            <a:off x="1087801" y="6313946"/>
            <a:ext cx="7224962" cy="338554"/>
          </a:xfrm>
          <a:prstGeom prst="rect">
            <a:avLst/>
          </a:prstGeom>
          <a:solidFill>
            <a:srgbClr val="FFFFFF"/>
          </a:solidFill>
        </p:spPr>
        <p:txBody>
          <a:bodyPr wrap="square">
            <a:spAutoFit/>
          </a:bodyPr>
          <a:lstStyle/>
          <a:p>
            <a:pPr>
              <a:buClr>
                <a:srgbClr val="000000"/>
              </a:buClr>
              <a:buFont typeface="Arial"/>
              <a:buNone/>
            </a:pPr>
            <a:r>
              <a:rPr lang="en-US" sz="1600" b="1" kern="0" dirty="0" err="1">
                <a:solidFill>
                  <a:srgbClr val="000000"/>
                </a:solidFill>
                <a:latin typeface="Arial" panose="020B0604020202020204"/>
                <a:cs typeface="Arial"/>
                <a:sym typeface="Arial"/>
              </a:rPr>
              <a:t>Kèm</a:t>
            </a:r>
            <a:r>
              <a:rPr lang="en-US" sz="1600" b="1" kern="0" dirty="0">
                <a:solidFill>
                  <a:srgbClr val="000000"/>
                </a:solidFill>
                <a:latin typeface="Arial" panose="020B0604020202020204"/>
                <a:cs typeface="Arial"/>
                <a:sym typeface="Arial"/>
              </a:rPr>
              <a:t> </a:t>
            </a:r>
            <a:r>
              <a:rPr lang="en-US" sz="1600" b="1" kern="0" dirty="0" err="1">
                <a:solidFill>
                  <a:srgbClr val="000000"/>
                </a:solidFill>
                <a:latin typeface="Arial" panose="020B0604020202020204"/>
                <a:cs typeface="Arial"/>
                <a:sym typeface="Arial"/>
              </a:rPr>
              <a:t>theo</a:t>
            </a:r>
            <a:r>
              <a:rPr lang="en-US" sz="1600" b="1" kern="0" dirty="0">
                <a:solidFill>
                  <a:srgbClr val="000000"/>
                </a:solidFill>
                <a:latin typeface="Arial" panose="020B0604020202020204"/>
                <a:cs typeface="Arial"/>
                <a:sym typeface="Arial"/>
              </a:rPr>
              <a:t> file excel </a:t>
            </a:r>
            <a:r>
              <a:rPr lang="en-US" sz="1600" b="1" kern="0" dirty="0" err="1">
                <a:solidFill>
                  <a:srgbClr val="000000"/>
                </a:solidFill>
                <a:latin typeface="Arial" panose="020B0604020202020204"/>
                <a:cs typeface="Arial"/>
                <a:sym typeface="Arial"/>
              </a:rPr>
              <a:t>phân</a:t>
            </a:r>
            <a:r>
              <a:rPr lang="en-US" sz="1600" b="1" kern="0" dirty="0">
                <a:solidFill>
                  <a:srgbClr val="000000"/>
                </a:solidFill>
                <a:latin typeface="Arial" panose="020B0604020202020204"/>
                <a:cs typeface="Arial"/>
                <a:sym typeface="Arial"/>
              </a:rPr>
              <a:t> </a:t>
            </a:r>
            <a:r>
              <a:rPr lang="en-US" sz="1600" b="1" kern="0" dirty="0" err="1">
                <a:solidFill>
                  <a:srgbClr val="000000"/>
                </a:solidFill>
                <a:latin typeface="Arial" panose="020B0604020202020204"/>
                <a:cs typeface="Arial"/>
                <a:sym typeface="Arial"/>
              </a:rPr>
              <a:t>tích</a:t>
            </a:r>
            <a:r>
              <a:rPr lang="en-US" sz="1600" b="1" kern="0" dirty="0">
                <a:solidFill>
                  <a:srgbClr val="000000"/>
                </a:solidFill>
                <a:latin typeface="Arial" panose="020B0604020202020204"/>
                <a:cs typeface="Arial"/>
                <a:sym typeface="Arial"/>
              </a:rPr>
              <a:t> </a:t>
            </a:r>
            <a:r>
              <a:rPr lang="en-US" sz="1600" b="1" kern="0" dirty="0" err="1">
                <a:solidFill>
                  <a:srgbClr val="000000"/>
                </a:solidFill>
                <a:latin typeface="Arial" panose="020B0604020202020204"/>
                <a:cs typeface="Arial"/>
                <a:sym typeface="Arial"/>
              </a:rPr>
              <a:t>tài</a:t>
            </a:r>
            <a:r>
              <a:rPr lang="en-US" sz="1600" b="1" kern="0" dirty="0">
                <a:solidFill>
                  <a:srgbClr val="000000"/>
                </a:solidFill>
                <a:latin typeface="Arial" panose="020B0604020202020204"/>
                <a:cs typeface="Arial"/>
                <a:sym typeface="Arial"/>
              </a:rPr>
              <a:t> </a:t>
            </a:r>
            <a:r>
              <a:rPr lang="en-US" sz="1600" b="1" kern="0" dirty="0" err="1">
                <a:solidFill>
                  <a:srgbClr val="000000"/>
                </a:solidFill>
                <a:latin typeface="Arial" panose="020B0604020202020204"/>
                <a:cs typeface="Arial"/>
                <a:sym typeface="Arial"/>
              </a:rPr>
              <a:t>chính-kinh</a:t>
            </a:r>
            <a:r>
              <a:rPr lang="en-US" sz="1600" b="1" kern="0" dirty="0">
                <a:solidFill>
                  <a:srgbClr val="000000"/>
                </a:solidFill>
                <a:latin typeface="Arial" panose="020B0604020202020204"/>
                <a:cs typeface="Arial"/>
                <a:sym typeface="Arial"/>
              </a:rPr>
              <a:t> </a:t>
            </a:r>
            <a:r>
              <a:rPr lang="en-US" sz="1600" b="1" kern="0" dirty="0" err="1">
                <a:solidFill>
                  <a:srgbClr val="000000"/>
                </a:solidFill>
                <a:latin typeface="Arial" panose="020B0604020202020204"/>
                <a:cs typeface="Arial"/>
                <a:sym typeface="Arial"/>
              </a:rPr>
              <a:t>tế</a:t>
            </a:r>
            <a:r>
              <a:rPr lang="en-US" sz="1600" b="1" kern="0" dirty="0">
                <a:solidFill>
                  <a:srgbClr val="000000"/>
                </a:solidFill>
                <a:latin typeface="Arial" panose="020B0604020202020204"/>
                <a:cs typeface="Arial"/>
                <a:sym typeface="Arial"/>
              </a:rPr>
              <a:t> </a:t>
            </a:r>
            <a:r>
              <a:rPr lang="en-US" sz="1600" b="1" kern="0" dirty="0" err="1">
                <a:solidFill>
                  <a:srgbClr val="000000"/>
                </a:solidFill>
                <a:latin typeface="Arial" panose="020B0604020202020204"/>
                <a:cs typeface="Arial"/>
                <a:sym typeface="Arial"/>
              </a:rPr>
              <a:t>theo</a:t>
            </a:r>
            <a:r>
              <a:rPr lang="en-US" sz="1600" b="1" kern="0" dirty="0">
                <a:solidFill>
                  <a:srgbClr val="000000"/>
                </a:solidFill>
                <a:latin typeface="Arial" panose="020B0604020202020204"/>
                <a:cs typeface="Arial"/>
                <a:sym typeface="Arial"/>
              </a:rPr>
              <a:t> </a:t>
            </a:r>
            <a:r>
              <a:rPr lang="en-US" sz="1600" b="1" kern="0" dirty="0" err="1">
                <a:solidFill>
                  <a:srgbClr val="000000"/>
                </a:solidFill>
                <a:latin typeface="Arial" panose="020B0604020202020204"/>
                <a:cs typeface="Arial"/>
                <a:sym typeface="Arial"/>
              </a:rPr>
              <a:t>mẫu</a:t>
            </a:r>
            <a:r>
              <a:rPr lang="en-US" sz="1600" b="1" kern="0" dirty="0">
                <a:solidFill>
                  <a:srgbClr val="000000"/>
                </a:solidFill>
                <a:latin typeface="Arial" panose="020B0604020202020204"/>
                <a:cs typeface="Arial"/>
                <a:sym typeface="Arial"/>
              </a:rPr>
              <a:t> WB!</a:t>
            </a:r>
          </a:p>
        </p:txBody>
      </p:sp>
    </p:spTree>
    <p:extLst>
      <p:ext uri="{BB962C8B-B14F-4D97-AF65-F5344CB8AC3E}">
        <p14:creationId xmlns:p14="http://schemas.microsoft.com/office/powerpoint/2010/main" val="171768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AD563E-392C-0837-A165-070E06F2855D}"/>
              </a:ext>
            </a:extLst>
          </p:cNvPr>
          <p:cNvSpPr txBox="1">
            <a:spLocks/>
          </p:cNvSpPr>
          <p:nvPr/>
        </p:nvSpPr>
        <p:spPr>
          <a:xfrm>
            <a:off x="838201" y="1189146"/>
            <a:ext cx="10515599" cy="506152"/>
          </a:xfrm>
          <a:prstGeom prst="rect">
            <a:avLst/>
          </a:prstGeom>
          <a:solidFill>
            <a:srgbClr val="004E9A"/>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Đánh giá tài chính tiểu dự án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6126C2D6-2F0C-B4AA-2679-69117D49404F}"/>
              </a:ext>
            </a:extLst>
          </p:cNvPr>
          <p:cNvSpPr txBox="1">
            <a:spLocks/>
          </p:cNvSpPr>
          <p:nvPr/>
        </p:nvSpPr>
        <p:spPr>
          <a:xfrm>
            <a:off x="699174" y="1695298"/>
            <a:ext cx="10793651" cy="4678557"/>
          </a:xfrm>
          <a:prstGeom prst="rect">
            <a:avLst/>
          </a:prstGeom>
          <a:solidFill>
            <a:srgbClr val="FFFFFF"/>
          </a:solidFill>
          <a:ln>
            <a:noFill/>
          </a:ln>
        </p:spPr>
        <p:txBody>
          <a:bodyPr spcFirstLastPara="1" wrap="square" lIns="91425" tIns="45700" rIns="91425" bIns="45700" anchor="t" anchorCtr="0">
            <a:normAutofit fontScale="77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vi-VN" b="1" dirty="0"/>
              <a:t>Đánh giá bổ sung đối với Bên vay là ESCO</a:t>
            </a:r>
          </a:p>
          <a:p>
            <a:pPr marL="685800" indent="-457200">
              <a:buFont typeface="Wingdings" panose="05000000000000000000" pitchFamily="2" charset="2"/>
              <a:buChar char="q"/>
            </a:pPr>
            <a:r>
              <a:rPr lang="vi-VN" b="1" dirty="0"/>
              <a:t>Hợp đồng và cơ chế thực hiện</a:t>
            </a:r>
            <a:endParaRPr lang="vi-VN" dirty="0"/>
          </a:p>
          <a:p>
            <a:pPr marL="800100" lvl="1" indent="-342900">
              <a:buFont typeface="Wingdings" panose="05000000000000000000" pitchFamily="2" charset="2"/>
              <a:buChar char="§"/>
            </a:pPr>
            <a:r>
              <a:rPr lang="vi-VN" dirty="0"/>
              <a:t>Điều khoản hợp đồng, đặc biệt là thanh toán dịch vụ nợ.</a:t>
            </a:r>
          </a:p>
          <a:p>
            <a:pPr marL="800100" lvl="1" indent="-342900">
              <a:buFont typeface="Wingdings" panose="05000000000000000000" pitchFamily="2" charset="2"/>
              <a:buChar char="§"/>
            </a:pPr>
            <a:r>
              <a:rPr lang="vi-VN" dirty="0"/>
              <a:t>Cơ chế phân chia tiết kiệm năng lượng giữa ESCO và người dùng cuối.</a:t>
            </a:r>
          </a:p>
          <a:p>
            <a:pPr marL="685800" indent="-457200">
              <a:buFont typeface="Wingdings" panose="05000000000000000000" pitchFamily="2" charset="2"/>
              <a:buChar char="q"/>
            </a:pPr>
            <a:r>
              <a:rPr lang="vi-VN" b="1" dirty="0"/>
              <a:t>Phân tích dòng tiền và chi phí</a:t>
            </a:r>
          </a:p>
          <a:p>
            <a:pPr marL="800100" lvl="1" indent="-342900">
              <a:buFont typeface="Wingdings" panose="05000000000000000000" pitchFamily="2" charset="2"/>
              <a:buChar char="§"/>
            </a:pPr>
            <a:r>
              <a:rPr lang="vi-VN" sz="2500" dirty="0"/>
              <a:t>Dòng tiền ESCO theo từng năm.</a:t>
            </a:r>
          </a:p>
          <a:p>
            <a:pPr marL="800100" lvl="1" indent="-342900">
              <a:buFont typeface="Wingdings" panose="05000000000000000000" pitchFamily="2" charset="2"/>
              <a:buChar char="§"/>
            </a:pPr>
            <a:r>
              <a:rPr lang="vi-VN" sz="2500" dirty="0"/>
              <a:t>Số nợ và chi phí dịch vụ nợ hàng năm.</a:t>
            </a:r>
          </a:p>
          <a:p>
            <a:pPr marL="800100" lvl="1" indent="-342900">
              <a:buFont typeface="Wingdings" panose="05000000000000000000" pitchFamily="2" charset="2"/>
              <a:buChar char="§"/>
            </a:pPr>
            <a:r>
              <a:rPr lang="vi-VN" sz="2500" dirty="0"/>
              <a:t>Chi phí đo lường &amp; xác minh (M&amp;V) hàng năm.</a:t>
            </a:r>
          </a:p>
          <a:p>
            <a:pPr marL="685800" indent="-457200">
              <a:buFont typeface="Wingdings" panose="05000000000000000000" pitchFamily="2" charset="2"/>
              <a:buChar char="q"/>
            </a:pPr>
            <a:r>
              <a:rPr lang="vi-VN" b="1" dirty="0"/>
              <a:t>Tiết kiệm năng lượng &amp; chi phí</a:t>
            </a:r>
          </a:p>
          <a:p>
            <a:pPr marL="800100" lvl="1" indent="-342900">
              <a:buFont typeface="Wingdings" panose="05000000000000000000" pitchFamily="2" charset="2"/>
              <a:buChar char="§"/>
            </a:pPr>
            <a:r>
              <a:rPr lang="vi-VN" sz="2500" dirty="0"/>
              <a:t>Cam kết và mức tiết kiệm năng lượng theo từng năm.</a:t>
            </a:r>
          </a:p>
          <a:p>
            <a:pPr marL="800100" lvl="1" indent="-342900">
              <a:buFont typeface="Wingdings" panose="05000000000000000000" pitchFamily="2" charset="2"/>
              <a:buChar char="§"/>
            </a:pPr>
            <a:r>
              <a:rPr lang="vi-VN" sz="2500" dirty="0"/>
              <a:t>Tỷ lệ tiết kiệm tổng chi phí với dịch vụ nợ (hàng năm).</a:t>
            </a:r>
          </a:p>
          <a:p>
            <a:pPr marL="800100" lvl="1" indent="-342900">
              <a:buFont typeface="Wingdings" panose="05000000000000000000" pitchFamily="2" charset="2"/>
              <a:buChar char="§"/>
            </a:pPr>
            <a:r>
              <a:rPr lang="vi-VN" sz="2500" dirty="0"/>
              <a:t>Tỷ lệ tiết kiệm chi phí riêng của ESCO với dịch vụ nợ (hàng năm).</a:t>
            </a:r>
          </a:p>
          <a:p>
            <a:pPr marL="685800" indent="-457200">
              <a:buFont typeface="Wingdings" panose="05000000000000000000" pitchFamily="2" charset="2"/>
              <a:buChar char="q"/>
            </a:pPr>
            <a:r>
              <a:rPr lang="vi-VN" b="1" dirty="0"/>
              <a:t>Đảm bảo và an toàn tài chính</a:t>
            </a:r>
          </a:p>
          <a:p>
            <a:pPr marL="800100" lvl="1" indent="-342900">
              <a:buFont typeface="Wingdings" panose="05000000000000000000" pitchFamily="2" charset="2"/>
              <a:buChar char="§"/>
            </a:pPr>
            <a:r>
              <a:rPr lang="vi-VN" sz="2500" dirty="0"/>
              <a:t>Biện pháp bảo đảm an toàn cho các khoản bảo lãnh.</a:t>
            </a:r>
          </a:p>
          <a:p>
            <a:pPr marL="800100" lvl="1" indent="-342900">
              <a:buFont typeface="Wingdings" panose="05000000000000000000" pitchFamily="2" charset="2"/>
              <a:buChar char="§"/>
            </a:pPr>
            <a:r>
              <a:rPr lang="vi-VN" sz="2500" dirty="0"/>
              <a:t>Phương pháp đo lường &amp; xác minh (M&amp;V) được đề xuất để xác nhận tiết kiệm.</a:t>
            </a:r>
          </a:p>
        </p:txBody>
      </p:sp>
    </p:spTree>
    <p:extLst>
      <p:ext uri="{BB962C8B-B14F-4D97-AF65-F5344CB8AC3E}">
        <p14:creationId xmlns:p14="http://schemas.microsoft.com/office/powerpoint/2010/main" val="35758920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427F78-F028-6537-4201-72066255C0BA}"/>
              </a:ext>
            </a:extLst>
          </p:cNvPr>
          <p:cNvSpPr txBox="1">
            <a:spLocks/>
          </p:cNvSpPr>
          <p:nvPr/>
        </p:nvSpPr>
        <p:spPr>
          <a:xfrm>
            <a:off x="858748" y="1137776"/>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2. </a:t>
            </a:r>
            <a:r>
              <a:rPr kumimoji="0" lang="en-US" sz="3600" b="1" i="0" u="none" strike="noStrike" kern="0" cap="none" spc="0" normalizeH="0" baseline="0" noProof="0" dirty="0" err="1">
                <a:ln>
                  <a:noFill/>
                </a:ln>
                <a:solidFill>
                  <a:srgbClr val="FFFFFF"/>
                </a:solidFill>
                <a:effectLst/>
                <a:uLnTx/>
                <a:uFillTx/>
                <a:latin typeface="Arial"/>
                <a:cs typeface="Arial"/>
                <a:sym typeface="Arial"/>
              </a:rPr>
              <a:t>Đánh</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giá</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tài</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chính</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tiểu</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dự</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án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C422B7A1-6E95-740F-5A3B-C58E0156EB90}"/>
              </a:ext>
            </a:extLst>
          </p:cNvPr>
          <p:cNvSpPr txBox="1">
            <a:spLocks/>
          </p:cNvSpPr>
          <p:nvPr/>
        </p:nvSpPr>
        <p:spPr>
          <a:xfrm>
            <a:off x="382838" y="1643928"/>
            <a:ext cx="11260216" cy="5017241"/>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0" fontAlgn="base">
              <a:buClr>
                <a:srgbClr val="000000"/>
              </a:buClr>
            </a:pPr>
            <a:r>
              <a:rPr lang="vi-VN" sz="2500" kern="0" dirty="0">
                <a:solidFill>
                  <a:srgbClr val="000000"/>
                </a:solidFill>
                <a:latin typeface="Arial" panose="020B0604020202020204"/>
              </a:rPr>
              <a:t>Tiêu chí hoàn vốn của tiểu dự án</a:t>
            </a:r>
          </a:p>
          <a:p>
            <a:pPr marL="914400" indent="-685800" fontAlgn="base">
              <a:buClr>
                <a:srgbClr val="000000"/>
              </a:buClr>
              <a:buFont typeface="Arial" panose="020B0604020202020204" pitchFamily="34" charset="0"/>
              <a:buChar char="•"/>
            </a:pPr>
            <a:r>
              <a:rPr lang="vi-VN" sz="2400" kern="0" dirty="0">
                <a:solidFill>
                  <a:srgbClr val="000000"/>
                </a:solidFill>
                <a:latin typeface="Arial" panose="020B0604020202020204"/>
              </a:rPr>
              <a:t>Dòng tiền tiết kiệm năng lượng dự kiến phải đủ để bù đắp toàn bộ chi phí đầu tư (kể cả lãi vay trong thời gian xây dựng) trong vòng tối đa 10 năm.</a:t>
            </a:r>
          </a:p>
          <a:p>
            <a:pPr marL="914400" indent="-685800" fontAlgn="base">
              <a:buClr>
                <a:srgbClr val="000000"/>
              </a:buClr>
              <a:buFont typeface="Arial" panose="020B0604020202020204" pitchFamily="34" charset="0"/>
              <a:buChar char="•"/>
            </a:pPr>
            <a:r>
              <a:rPr lang="vi-VN" sz="2400" kern="0" dirty="0">
                <a:solidFill>
                  <a:srgbClr val="000000"/>
                </a:solidFill>
                <a:latin typeface="Arial" panose="020B0604020202020204"/>
              </a:rPr>
              <a:t>Thời gian hoàn vốn được tính theo công thức</a:t>
            </a:r>
            <a:r>
              <a:rPr lang="vi-VN" sz="2500" kern="0" dirty="0">
                <a:solidFill>
                  <a:srgbClr val="000000"/>
                </a:solidFill>
                <a:latin typeface="Arial" panose="020B0604020202020204"/>
              </a:rPr>
              <a:t>:</a:t>
            </a:r>
          </a:p>
          <a:p>
            <a:pPr marL="914400" indent="-685800" fontAlgn="base">
              <a:buClr>
                <a:srgbClr val="000000"/>
              </a:buClr>
              <a:buFont typeface="Arial" panose="020B0604020202020204" pitchFamily="34" charset="0"/>
              <a:buChar char="•"/>
            </a:pPr>
            <a:endParaRPr lang="vi-VN" sz="2500" kern="0" dirty="0">
              <a:solidFill>
                <a:srgbClr val="000000"/>
              </a:solidFill>
              <a:latin typeface="Arial" panose="020B0604020202020204"/>
            </a:endParaRPr>
          </a:p>
          <a:p>
            <a:pPr marL="914400" indent="-685800" fontAlgn="base">
              <a:buClr>
                <a:srgbClr val="000000"/>
              </a:buClr>
              <a:buFont typeface="Arial" panose="020B0604020202020204" pitchFamily="34" charset="0"/>
              <a:buChar char="•"/>
            </a:pPr>
            <a:endParaRPr lang="vi-VN" sz="2500" kern="0" dirty="0">
              <a:solidFill>
                <a:srgbClr val="000000"/>
              </a:solidFill>
              <a:latin typeface="Arial" panose="020B0604020202020204"/>
            </a:endParaRPr>
          </a:p>
          <a:p>
            <a:pPr marL="914400" indent="-685800" fontAlgn="base">
              <a:buClr>
                <a:srgbClr val="000000"/>
              </a:buClr>
              <a:buFont typeface="Arial" panose="020B0604020202020204" pitchFamily="34" charset="0"/>
              <a:buChar char="•"/>
            </a:pPr>
            <a:r>
              <a:rPr lang="vi-VN" sz="2400" kern="0" dirty="0">
                <a:solidFill>
                  <a:srgbClr val="000000"/>
                </a:solidFill>
                <a:latin typeface="Arial" panose="020B0604020202020204"/>
              </a:rPr>
              <a:t>DPBP: chính xác hơn, được khuyến nghị trong thẩm định tài chính dự án theo chuẩn quốc tế (WB, ADB):</a:t>
            </a:r>
            <a:endParaRPr lang="en-US" sz="2400" b="1" kern="0" dirty="0">
              <a:solidFill>
                <a:srgbClr val="00B050"/>
              </a:solidFill>
              <a:latin typeface="Arial" panose="020B0604020202020204"/>
            </a:endParaRPr>
          </a:p>
          <a:p>
            <a:pPr>
              <a:buClr>
                <a:srgbClr val="000000"/>
              </a:buClr>
            </a:pPr>
            <a:endParaRPr lang="en-US" sz="2500" b="1" i="1" kern="0" dirty="0">
              <a:solidFill>
                <a:srgbClr val="C00000"/>
              </a:solidFill>
              <a:latin typeface="Arial" panose="020B0604020202020204"/>
            </a:endParaRPr>
          </a:p>
          <a:p>
            <a:pPr>
              <a:buClr>
                <a:srgbClr val="000000"/>
              </a:buClr>
            </a:pPr>
            <a:endParaRPr lang="en-US" sz="2500" kern="0" dirty="0">
              <a:solidFill>
                <a:srgbClr val="000000"/>
              </a:solidFill>
              <a:latin typeface="Arial" panose="020B0604020202020204"/>
            </a:endParaRPr>
          </a:p>
        </p:txBody>
      </p:sp>
      <p:pic>
        <p:nvPicPr>
          <p:cNvPr id="3" name="Picture 2">
            <a:extLst>
              <a:ext uri="{FF2B5EF4-FFF2-40B4-BE49-F238E27FC236}">
                <a16:creationId xmlns:a16="http://schemas.microsoft.com/office/drawing/2014/main" id="{FCA7A5CF-93DF-41C1-8E88-B2597BD6A549}"/>
              </a:ext>
            </a:extLst>
          </p:cNvPr>
          <p:cNvPicPr>
            <a:picLocks noChangeAspect="1"/>
          </p:cNvPicPr>
          <p:nvPr/>
        </p:nvPicPr>
        <p:blipFill>
          <a:blip r:embed="rId3"/>
          <a:stretch>
            <a:fillRect/>
          </a:stretch>
        </p:blipFill>
        <p:spPr>
          <a:xfrm>
            <a:off x="2791858" y="3540359"/>
            <a:ext cx="6649378" cy="743054"/>
          </a:xfrm>
          <a:prstGeom prst="rect">
            <a:avLst/>
          </a:prstGeom>
        </p:spPr>
      </p:pic>
      <p:pic>
        <p:nvPicPr>
          <p:cNvPr id="7" name="Picture 6">
            <a:extLst>
              <a:ext uri="{FF2B5EF4-FFF2-40B4-BE49-F238E27FC236}">
                <a16:creationId xmlns:a16="http://schemas.microsoft.com/office/drawing/2014/main" id="{B46AD608-AE8E-4EEA-A3ED-6A6E6015B781}"/>
              </a:ext>
            </a:extLst>
          </p:cNvPr>
          <p:cNvPicPr>
            <a:picLocks noChangeAspect="1"/>
          </p:cNvPicPr>
          <p:nvPr/>
        </p:nvPicPr>
        <p:blipFill>
          <a:blip r:embed="rId4"/>
          <a:stretch>
            <a:fillRect/>
          </a:stretch>
        </p:blipFill>
        <p:spPr>
          <a:xfrm>
            <a:off x="858748" y="5214072"/>
            <a:ext cx="10831437" cy="533474"/>
          </a:xfrm>
          <a:prstGeom prst="rect">
            <a:avLst/>
          </a:prstGeom>
        </p:spPr>
      </p:pic>
    </p:spTree>
    <p:extLst>
      <p:ext uri="{BB962C8B-B14F-4D97-AF65-F5344CB8AC3E}">
        <p14:creationId xmlns:p14="http://schemas.microsoft.com/office/powerpoint/2010/main" val="15000049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AAACD1-F47A-492A-667E-A07093C35860}"/>
              </a:ext>
            </a:extLst>
          </p:cNvPr>
          <p:cNvSpPr txBox="1">
            <a:spLocks/>
          </p:cNvSpPr>
          <p:nvPr/>
        </p:nvSpPr>
        <p:spPr>
          <a:xfrm>
            <a:off x="838200" y="123024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Đánh giá tài chính tiểu dự án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4704910A-97A8-9053-E93D-4780C591378F}"/>
              </a:ext>
            </a:extLst>
          </p:cNvPr>
          <p:cNvSpPr txBox="1">
            <a:spLocks/>
          </p:cNvSpPr>
          <p:nvPr/>
        </p:nvSpPr>
        <p:spPr>
          <a:xfrm>
            <a:off x="838200" y="1677136"/>
            <a:ext cx="10515599" cy="492714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0" fontAlgn="base">
              <a:buClr>
                <a:srgbClr val="000000"/>
              </a:buClr>
            </a:pPr>
            <a:r>
              <a:rPr lang="vi-VN" sz="2500" b="1" kern="0" dirty="0">
                <a:solidFill>
                  <a:srgbClr val="000000"/>
                </a:solidFill>
                <a:latin typeface="Arial" panose="020B0604020202020204"/>
              </a:rPr>
              <a:t>Đánh giá dòng tiền tiết kiệm năng lượng cho tiểu dự án công nghiệp (CN)</a:t>
            </a:r>
          </a:p>
          <a:p>
            <a:pPr marL="228600" indent="0" fontAlgn="base">
              <a:buClr>
                <a:srgbClr val="000000"/>
              </a:buClr>
            </a:pPr>
            <a:r>
              <a:rPr lang="vi-VN" sz="2500" kern="0" dirty="0">
                <a:solidFill>
                  <a:srgbClr val="000000"/>
                </a:solidFill>
                <a:latin typeface="Arial" panose="020B0604020202020204"/>
              </a:rPr>
              <a:t>Công thức xác định dòng tiền hàng năm từ tiết kiệm năng lượng:</a:t>
            </a:r>
            <a:endParaRPr lang="en-US" sz="2500" kern="0" dirty="0">
              <a:solidFill>
                <a:srgbClr val="000000"/>
              </a:solidFill>
              <a:latin typeface="Arial" panose="020B0604020202020204"/>
            </a:endParaRPr>
          </a:p>
        </p:txBody>
      </p:sp>
      <p:pic>
        <p:nvPicPr>
          <p:cNvPr id="3" name="Picture 2">
            <a:extLst>
              <a:ext uri="{FF2B5EF4-FFF2-40B4-BE49-F238E27FC236}">
                <a16:creationId xmlns:a16="http://schemas.microsoft.com/office/drawing/2014/main" id="{99ACAE44-3F9F-41E3-9566-7E729060EB0C}"/>
              </a:ext>
            </a:extLst>
          </p:cNvPr>
          <p:cNvPicPr>
            <a:picLocks noChangeAspect="1"/>
          </p:cNvPicPr>
          <p:nvPr/>
        </p:nvPicPr>
        <p:blipFill>
          <a:blip r:embed="rId3"/>
          <a:stretch>
            <a:fillRect/>
          </a:stretch>
        </p:blipFill>
        <p:spPr>
          <a:xfrm>
            <a:off x="1871993" y="3072300"/>
            <a:ext cx="8448014" cy="2049306"/>
          </a:xfrm>
          <a:prstGeom prst="rect">
            <a:avLst/>
          </a:prstGeom>
        </p:spPr>
      </p:pic>
    </p:spTree>
    <p:extLst>
      <p:ext uri="{BB962C8B-B14F-4D97-AF65-F5344CB8AC3E}">
        <p14:creationId xmlns:p14="http://schemas.microsoft.com/office/powerpoint/2010/main" val="10869478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AAACD1-F47A-492A-667E-A07093C35860}"/>
              </a:ext>
            </a:extLst>
          </p:cNvPr>
          <p:cNvSpPr txBox="1">
            <a:spLocks/>
          </p:cNvSpPr>
          <p:nvPr/>
        </p:nvSpPr>
        <p:spPr>
          <a:xfrm>
            <a:off x="838200" y="123024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Đánh giá tài chính tiểu dự án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4704910A-97A8-9053-E93D-4780C591378F}"/>
              </a:ext>
            </a:extLst>
          </p:cNvPr>
          <p:cNvSpPr txBox="1">
            <a:spLocks/>
          </p:cNvSpPr>
          <p:nvPr/>
        </p:nvSpPr>
        <p:spPr>
          <a:xfrm>
            <a:off x="838200" y="1677136"/>
            <a:ext cx="10515599" cy="492714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vi-VN" sz="1800" b="1" dirty="0"/>
              <a:t>Ví dụ: Dự án thay thế động cơ hiệu suất cao trong nhà máy xi măng</a:t>
            </a:r>
          </a:p>
          <a:p>
            <a:r>
              <a:rPr lang="vi-VN" sz="1800" b="1" dirty="0"/>
              <a:t>Giả định dữ liệu trước dự án (2 năm gần nhất):</a:t>
            </a:r>
            <a:endParaRPr lang="vi-VN" sz="1800" dirty="0"/>
          </a:p>
          <a:p>
            <a:pPr>
              <a:buFont typeface="Arial" panose="020B0604020202020204" pitchFamily="34" charset="0"/>
              <a:buChar char="•"/>
            </a:pPr>
            <a:r>
              <a:rPr lang="vi-VN" sz="1800" b="1" dirty="0"/>
              <a:t>Pb</a:t>
            </a:r>
            <a:r>
              <a:rPr lang="vi-VN" sz="1800" dirty="0"/>
              <a:t> = 100.000 tấn/năm (sản lượng bình quân)</a:t>
            </a:r>
          </a:p>
          <a:p>
            <a:pPr>
              <a:buFont typeface="Arial" panose="020B0604020202020204" pitchFamily="34" charset="0"/>
              <a:buChar char="•"/>
            </a:pPr>
            <a:r>
              <a:rPr lang="vi-VN" sz="1800" b="1" dirty="0"/>
              <a:t>Chi tiêu năng lượng bình quân 2 năm trước</a:t>
            </a:r>
            <a:r>
              <a:rPr lang="vi-VN" sz="1800" dirty="0"/>
              <a:t> = 50 tỷ VNĐ/năm</a:t>
            </a:r>
          </a:p>
          <a:p>
            <a:r>
              <a:rPr lang="vi-VN" sz="1800" b="1" dirty="0"/>
              <a:t>Sau khi triển khai tiểu dự án:</a:t>
            </a:r>
            <a:endParaRPr lang="vi-VN" sz="1800" dirty="0"/>
          </a:p>
          <a:p>
            <a:pPr>
              <a:buFont typeface="Arial" panose="020B0604020202020204" pitchFamily="34" charset="0"/>
              <a:buChar char="•"/>
            </a:pPr>
            <a:r>
              <a:rPr lang="vi-VN" sz="1800" b="1" dirty="0"/>
              <a:t>Pa</a:t>
            </a:r>
            <a:r>
              <a:rPr lang="vi-VN" sz="1800" dirty="0"/>
              <a:t> = 110.000 tấn/năm (sản lượng tăng nhờ thiết bị mới)</a:t>
            </a:r>
          </a:p>
          <a:p>
            <a:pPr>
              <a:buFont typeface="Arial" panose="020B0604020202020204" pitchFamily="34" charset="0"/>
              <a:buChar char="•"/>
            </a:pPr>
            <a:r>
              <a:rPr lang="vi-VN" sz="1800" b="1" dirty="0"/>
              <a:t>Chi tiêu năng lượng thực tế sau dự án</a:t>
            </a:r>
            <a:r>
              <a:rPr lang="vi-VN" sz="1800" dirty="0"/>
              <a:t> = 48 tỷ VNĐ/năm</a:t>
            </a:r>
          </a:p>
          <a:p>
            <a:pPr>
              <a:buFont typeface="Arial" panose="020B0604020202020204" pitchFamily="34" charset="0"/>
              <a:buChar char="•"/>
            </a:pPr>
            <a:r>
              <a:rPr lang="vi-VN" sz="1800" b="1" dirty="0"/>
              <a:t>Tổng chi phí đầu tư dự án</a:t>
            </a:r>
            <a:r>
              <a:rPr lang="vi-VN" sz="1800" dirty="0"/>
              <a:t> = 30 tỷ VNĐ</a:t>
            </a:r>
          </a:p>
          <a:p>
            <a:pPr marL="228600" indent="0" fontAlgn="base">
              <a:buClr>
                <a:srgbClr val="000000"/>
              </a:buClr>
            </a:pPr>
            <a:endParaRPr lang="vi-VN" sz="2500" b="1" kern="0" dirty="0">
              <a:solidFill>
                <a:srgbClr val="000000"/>
              </a:solidFill>
              <a:latin typeface="Arial" panose="020B0604020202020204"/>
            </a:endParaRPr>
          </a:p>
        </p:txBody>
      </p:sp>
      <p:pic>
        <p:nvPicPr>
          <p:cNvPr id="6" name="Picture 5">
            <a:extLst>
              <a:ext uri="{FF2B5EF4-FFF2-40B4-BE49-F238E27FC236}">
                <a16:creationId xmlns:a16="http://schemas.microsoft.com/office/drawing/2014/main" id="{03BF528F-9CCC-4C34-AE61-D2D7E06865DF}"/>
              </a:ext>
            </a:extLst>
          </p:cNvPr>
          <p:cNvPicPr>
            <a:picLocks noChangeAspect="1"/>
          </p:cNvPicPr>
          <p:nvPr/>
        </p:nvPicPr>
        <p:blipFill>
          <a:blip r:embed="rId3"/>
          <a:stretch>
            <a:fillRect/>
          </a:stretch>
        </p:blipFill>
        <p:spPr>
          <a:xfrm>
            <a:off x="5727965" y="4390516"/>
            <a:ext cx="6374993" cy="1462179"/>
          </a:xfrm>
          <a:prstGeom prst="rect">
            <a:avLst/>
          </a:prstGeom>
        </p:spPr>
      </p:pic>
      <p:pic>
        <p:nvPicPr>
          <p:cNvPr id="8" name="Picture 7">
            <a:extLst>
              <a:ext uri="{FF2B5EF4-FFF2-40B4-BE49-F238E27FC236}">
                <a16:creationId xmlns:a16="http://schemas.microsoft.com/office/drawing/2014/main" id="{40645C35-96C1-45AE-8033-0220F3C74607}"/>
              </a:ext>
            </a:extLst>
          </p:cNvPr>
          <p:cNvPicPr>
            <a:picLocks noChangeAspect="1"/>
          </p:cNvPicPr>
          <p:nvPr/>
        </p:nvPicPr>
        <p:blipFill>
          <a:blip r:embed="rId4"/>
          <a:stretch>
            <a:fillRect/>
          </a:stretch>
        </p:blipFill>
        <p:spPr>
          <a:xfrm>
            <a:off x="6395747" y="5943472"/>
            <a:ext cx="5039428" cy="914528"/>
          </a:xfrm>
          <a:prstGeom prst="rect">
            <a:avLst/>
          </a:prstGeom>
        </p:spPr>
      </p:pic>
    </p:spTree>
    <p:extLst>
      <p:ext uri="{BB962C8B-B14F-4D97-AF65-F5344CB8AC3E}">
        <p14:creationId xmlns:p14="http://schemas.microsoft.com/office/powerpoint/2010/main" val="2312467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83F9BE-2A5B-64E8-49BD-74031DD69C6E}"/>
              </a:ext>
            </a:extLst>
          </p:cNvPr>
          <p:cNvSpPr txBox="1">
            <a:spLocks/>
          </p:cNvSpPr>
          <p:nvPr/>
        </p:nvSpPr>
        <p:spPr>
          <a:xfrm>
            <a:off x="848474" y="1230243"/>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2.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Đánh</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giá</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tài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chính</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tiểu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dự</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án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7731AA5E-2B35-D6E0-EBDF-6C92402B704E}"/>
              </a:ext>
            </a:extLst>
          </p:cNvPr>
          <p:cNvSpPr txBox="1">
            <a:spLocks/>
          </p:cNvSpPr>
          <p:nvPr/>
        </p:nvSpPr>
        <p:spPr>
          <a:xfrm>
            <a:off x="718813" y="1994938"/>
            <a:ext cx="11274914" cy="464573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0" fontAlgn="base">
              <a:buClr>
                <a:srgbClr val="000000"/>
              </a:buClr>
            </a:pPr>
            <a:r>
              <a:rPr lang="en-US" sz="2500" b="1" kern="0" dirty="0" err="1">
                <a:solidFill>
                  <a:srgbClr val="000000"/>
                </a:solidFill>
                <a:latin typeface="Arial" panose="020B0604020202020204"/>
              </a:rPr>
              <a:t>Đối</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với</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các</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tiểu</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dự</a:t>
            </a:r>
            <a:r>
              <a:rPr lang="en-US" sz="2500" b="1" kern="0" dirty="0">
                <a:solidFill>
                  <a:srgbClr val="000000"/>
                </a:solidFill>
                <a:latin typeface="Arial" panose="020B0604020202020204"/>
              </a:rPr>
              <a:t> </a:t>
            </a:r>
            <a:r>
              <a:rPr lang="en-US" sz="2500" b="1" kern="0" dirty="0" err="1">
                <a:solidFill>
                  <a:srgbClr val="000000"/>
                </a:solidFill>
                <a:latin typeface="Arial" panose="020B0604020202020204"/>
              </a:rPr>
              <a:t>án</a:t>
            </a:r>
            <a:r>
              <a:rPr lang="en-US" sz="2500" b="1" kern="0" dirty="0">
                <a:solidFill>
                  <a:srgbClr val="000000"/>
                </a:solidFill>
                <a:latin typeface="Arial" panose="020B0604020202020204"/>
              </a:rPr>
              <a:t> ESCO, </a:t>
            </a:r>
            <a:r>
              <a:rPr lang="en-US" sz="2500" kern="0" dirty="0" err="1">
                <a:solidFill>
                  <a:srgbClr val="000000"/>
                </a:solidFill>
                <a:latin typeface="Arial" panose="020B0604020202020204"/>
              </a:rPr>
              <a:t>Xét</a:t>
            </a:r>
            <a:r>
              <a:rPr lang="en-US" sz="2500" kern="0" dirty="0">
                <a:solidFill>
                  <a:srgbClr val="000000"/>
                </a:solidFill>
                <a:latin typeface="Arial" panose="020B0604020202020204"/>
              </a:rPr>
              <a:t> them </a:t>
            </a:r>
            <a:r>
              <a:rPr lang="en-US" sz="2500" kern="0" dirty="0" err="1">
                <a:solidFill>
                  <a:srgbClr val="000000"/>
                </a:solidFill>
                <a:latin typeface="Arial" panose="020B0604020202020204"/>
              </a:rPr>
              <a:t>hai</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hệ</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số</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sau</a:t>
            </a:r>
            <a:r>
              <a:rPr lang="en-US" sz="2500" kern="0" dirty="0">
                <a:solidFill>
                  <a:srgbClr val="000000"/>
                </a:solidFill>
                <a:latin typeface="Arial" panose="020B0604020202020204"/>
              </a:rPr>
              <a:t>:</a:t>
            </a:r>
          </a:p>
          <a:p>
            <a:pPr marL="342900" indent="-342900" fontAlgn="base">
              <a:buClr>
                <a:srgbClr val="000000"/>
              </a:buClr>
              <a:buFont typeface="Arial" panose="020B0604020202020204" pitchFamily="34" charset="0"/>
              <a:buChar char="•"/>
            </a:pPr>
            <a:r>
              <a:rPr lang="en-US" sz="2500" kern="0" dirty="0" err="1">
                <a:solidFill>
                  <a:srgbClr val="000000"/>
                </a:solidFill>
                <a:latin typeface="Arial" panose="020B0604020202020204"/>
              </a:rPr>
              <a:t>Hệ</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số</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tiết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kiệm</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năng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lượng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từ</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tiểu</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dự</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án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trả</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nợ</a:t>
            </a:r>
            <a:r>
              <a:rPr lang="en-US" sz="2500" kern="0" dirty="0">
                <a:solidFill>
                  <a:srgbClr val="000000"/>
                </a:solidFill>
                <a:latin typeface="Arial" panose="020B0604020202020204"/>
              </a:rPr>
              <a:t> </a:t>
            </a:r>
          </a:p>
          <a:p>
            <a:pPr marL="342900" indent="-342900">
              <a:buClr>
                <a:srgbClr val="000000"/>
              </a:buClr>
              <a:buFont typeface="Arial" panose="020B0604020202020204" pitchFamily="34" charset="0"/>
              <a:buChar char="•"/>
            </a:pPr>
            <a:r>
              <a:rPr lang="en-US" sz="2500" kern="0" dirty="0" err="1">
                <a:solidFill>
                  <a:srgbClr val="000000"/>
                </a:solidFill>
                <a:latin typeface="Arial" panose="020B0604020202020204"/>
              </a:rPr>
              <a:t>Hệ</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số</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dòng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tiền</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từ</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tiết</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kiệm</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năng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lượng</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của</a:t>
            </a:r>
            <a:r>
              <a:rPr lang="en-US" sz="2500" kern="0" dirty="0">
                <a:solidFill>
                  <a:srgbClr val="000000"/>
                </a:solidFill>
                <a:latin typeface="Arial" panose="020B0604020202020204"/>
              </a:rPr>
              <a:t> ESCO/</a:t>
            </a:r>
            <a:r>
              <a:rPr lang="en-US" sz="2500" kern="0" dirty="0" err="1">
                <a:solidFill>
                  <a:srgbClr val="000000"/>
                </a:solidFill>
                <a:latin typeface="Arial" panose="020B0604020202020204"/>
              </a:rPr>
              <a:t>trả</a:t>
            </a:r>
            <a:r>
              <a:rPr lang="en-US" sz="2500" kern="0" dirty="0">
                <a:solidFill>
                  <a:srgbClr val="000000"/>
                </a:solidFill>
                <a:latin typeface="Arial" panose="020B0604020202020204"/>
              </a:rPr>
              <a:t> </a:t>
            </a:r>
            <a:r>
              <a:rPr lang="en-US" sz="2500" kern="0" dirty="0" err="1">
                <a:solidFill>
                  <a:srgbClr val="000000"/>
                </a:solidFill>
                <a:latin typeface="Arial" panose="020B0604020202020204"/>
              </a:rPr>
              <a:t>nợ</a:t>
            </a:r>
            <a:endParaRPr lang="en-US" sz="2500" kern="0" dirty="0">
              <a:solidFill>
                <a:srgbClr val="000000"/>
              </a:solidFill>
              <a:latin typeface="Arial" panose="020B0604020202020204"/>
            </a:endParaRPr>
          </a:p>
        </p:txBody>
      </p:sp>
    </p:spTree>
    <p:extLst>
      <p:ext uri="{BB962C8B-B14F-4D97-AF65-F5344CB8AC3E}">
        <p14:creationId xmlns:p14="http://schemas.microsoft.com/office/powerpoint/2010/main" val="15472830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4C3647-F3A2-1D43-CBD0-6FA4C35A4097}"/>
              </a:ext>
            </a:extLst>
          </p:cNvPr>
          <p:cNvSpPr txBox="1">
            <a:spLocks/>
          </p:cNvSpPr>
          <p:nvPr/>
        </p:nvSpPr>
        <p:spPr>
          <a:xfrm>
            <a:off x="827926" y="1281614"/>
            <a:ext cx="10882745"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3. Chi </a:t>
            </a:r>
            <a:r>
              <a:rPr kumimoji="0" lang="en-US" sz="2800" b="1" i="0" u="none" strike="noStrike" kern="0" cap="none" spc="0" normalizeH="0" baseline="0" noProof="0" dirty="0" err="1">
                <a:ln>
                  <a:noFill/>
                </a:ln>
                <a:solidFill>
                  <a:srgbClr val="FFFFFF"/>
                </a:solidFill>
                <a:effectLst/>
                <a:uLnTx/>
                <a:uFillTx/>
                <a:latin typeface="Arial"/>
                <a:cs typeface="Arial"/>
                <a:sym typeface="Arial"/>
              </a:rPr>
              <a:t>phí</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tiểu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dự</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án</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kế</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hoạch</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tài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trợ</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và</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trả</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lại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vốn</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vay</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99536B64-82B2-D968-CC08-3B67DCA1A857}"/>
              </a:ext>
            </a:extLst>
          </p:cNvPr>
          <p:cNvSpPr txBox="1">
            <a:spLocks/>
          </p:cNvSpPr>
          <p:nvPr/>
        </p:nvSpPr>
        <p:spPr>
          <a:xfrm>
            <a:off x="648133" y="2283066"/>
            <a:ext cx="10515598" cy="3511559"/>
          </a:xfrm>
          <a:prstGeom prst="rect">
            <a:avLst/>
          </a:prstGeom>
          <a:solidFill>
            <a:srgbClr val="FFFFFF"/>
          </a:solidFill>
          <a:ln>
            <a:noFill/>
          </a:ln>
        </p:spPr>
        <p:txBody>
          <a:bodyPr spcFirstLastPara="1" wrap="square" lIns="91425" tIns="45700" rIns="91425" bIns="45700" anchor="t" anchorCtr="0">
            <a:normAutofit fontScale="850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5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Chi phí tiểu dự án: Trình bày chi tiết theo các hạng mục (thiết bị, xây dựng, tư vấn, quản lý, chi phí khác, dự phòng).</a:t>
            </a:r>
          </a:p>
          <a:p>
            <a:pPr marL="685800" indent="-457200">
              <a:lnSpc>
                <a:spcPct val="15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Cơ sở và giả định dự toán: Nêu rõ định mức, đơn giá, nguồn số liệu, các giả định về tỷ giá, lạm phát, chi phí vốn.</a:t>
            </a:r>
          </a:p>
          <a:p>
            <a:pPr marL="685800" indent="-457200">
              <a:lnSpc>
                <a:spcPct val="15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Phân tích nguồn tài trợ: Xác định tỷ lệ vốn vay, vốn tự có, vốn đối ứng, hỗ trợ (nếu có) từ các tổ chức khác.</a:t>
            </a:r>
          </a:p>
          <a:p>
            <a:pPr marL="685800" indent="-457200">
              <a:lnSpc>
                <a:spcPct val="150000"/>
              </a:lnSpc>
              <a:spcBef>
                <a:spcPts val="0"/>
              </a:spcBef>
              <a:buClr>
                <a:srgbClr val="000000"/>
              </a:buClr>
              <a:buFont typeface="Arial" panose="020B0604020202020204" pitchFamily="34" charset="0"/>
              <a:buChar char="•"/>
            </a:pPr>
            <a:r>
              <a:rPr lang="vi-VN" sz="2500" kern="0" dirty="0">
                <a:solidFill>
                  <a:srgbClr val="000000"/>
                </a:solidFill>
                <a:latin typeface="Arial" panose="020B0604020202020204" pitchFamily="34" charset="0"/>
              </a:rPr>
              <a:t>Đóng góp và cơ chế tài chính PFI: Làm rõ tỷ trọng vốn vay từ PFI trong tổng mức đầu tư, lãi suất, thời hạn vay, bảo đảm tín dụng.</a:t>
            </a: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13829796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4C3647-F3A2-1D43-CBD0-6FA4C35A4097}"/>
              </a:ext>
            </a:extLst>
          </p:cNvPr>
          <p:cNvSpPr txBox="1">
            <a:spLocks/>
          </p:cNvSpPr>
          <p:nvPr/>
        </p:nvSpPr>
        <p:spPr>
          <a:xfrm>
            <a:off x="827926" y="1281614"/>
            <a:ext cx="10882745"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3. Chi </a:t>
            </a:r>
            <a:r>
              <a:rPr kumimoji="0" lang="en-US" sz="2800" b="1" i="0" u="none" strike="noStrike" kern="0" cap="none" spc="0" normalizeH="0" baseline="0" noProof="0" dirty="0" err="1">
                <a:ln>
                  <a:noFill/>
                </a:ln>
                <a:solidFill>
                  <a:srgbClr val="FFFFFF"/>
                </a:solidFill>
                <a:effectLst/>
                <a:uLnTx/>
                <a:uFillTx/>
                <a:latin typeface="Arial"/>
                <a:cs typeface="Arial"/>
                <a:sym typeface="Arial"/>
              </a:rPr>
              <a:t>phí</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tiểu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dự</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án</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kế</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hoạch</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tài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trợ</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và</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trả</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lại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vốn</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vay</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99536B64-82B2-D968-CC08-3B67DCA1A857}"/>
              </a:ext>
            </a:extLst>
          </p:cNvPr>
          <p:cNvSpPr txBox="1">
            <a:spLocks/>
          </p:cNvSpPr>
          <p:nvPr/>
        </p:nvSpPr>
        <p:spPr>
          <a:xfrm>
            <a:off x="648133" y="2283066"/>
            <a:ext cx="10515598" cy="3511559"/>
          </a:xfrm>
          <a:prstGeom prst="rect">
            <a:avLst/>
          </a:prstGeom>
          <a:solidFill>
            <a:srgbClr val="FFFFFF"/>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50000"/>
              </a:lnSpc>
              <a:spcBef>
                <a:spcPts val="0"/>
              </a:spcBef>
              <a:buClr>
                <a:srgbClr val="000000"/>
              </a:buClr>
              <a:buFont typeface="Arial" panose="020B0604020202020204" pitchFamily="34" charset="0"/>
              <a:buChar char="•"/>
            </a:pPr>
            <a:r>
              <a:rPr lang="vi-VN" sz="2000" kern="0" dirty="0">
                <a:solidFill>
                  <a:srgbClr val="000000"/>
                </a:solidFill>
                <a:latin typeface="Arial" panose="020B0604020202020204" pitchFamily="34" charset="0"/>
              </a:rPr>
              <a:t>Tính xác thực của mục đích vay: Đảm bảo khoản vay được sử dụng đúng cho các hạng mục đầu tư hợp lệ, có sự kiểm tra/giám sát.</a:t>
            </a:r>
          </a:p>
          <a:p>
            <a:pPr marL="685800" indent="-457200">
              <a:lnSpc>
                <a:spcPct val="150000"/>
              </a:lnSpc>
              <a:spcBef>
                <a:spcPts val="0"/>
              </a:spcBef>
              <a:buClr>
                <a:srgbClr val="000000"/>
              </a:buClr>
              <a:buFont typeface="Arial" panose="020B0604020202020204" pitchFamily="34" charset="0"/>
              <a:buChar char="•"/>
            </a:pPr>
            <a:r>
              <a:rPr lang="vi-VN" sz="2000" kern="0" dirty="0">
                <a:solidFill>
                  <a:srgbClr val="000000"/>
                </a:solidFill>
                <a:latin typeface="Arial" panose="020B0604020202020204" pitchFamily="34" charset="0"/>
              </a:rPr>
              <a:t>Phân tích kế hoạch trả nợ:</a:t>
            </a:r>
          </a:p>
          <a:p>
            <a:pPr marL="1143000" lvl="1" indent="-457200">
              <a:lnSpc>
                <a:spcPct val="150000"/>
              </a:lnSpc>
              <a:spcBef>
                <a:spcPts val="0"/>
              </a:spcBef>
              <a:buClr>
                <a:srgbClr val="000000"/>
              </a:buClr>
              <a:buFont typeface="Courier New" panose="02070309020205020404" pitchFamily="49" charset="0"/>
              <a:buChar char="o"/>
            </a:pPr>
            <a:r>
              <a:rPr lang="vi-VN" sz="1800" kern="0" dirty="0">
                <a:solidFill>
                  <a:srgbClr val="000000"/>
                </a:solidFill>
                <a:latin typeface="Arial" panose="020B0604020202020204" pitchFamily="34" charset="0"/>
              </a:rPr>
              <a:t>Nguồn trả nợ: dòng tiền TKNL, doanh thu tăng thêm hoặc các nguồn tài chính khác.</a:t>
            </a:r>
          </a:p>
          <a:p>
            <a:pPr marL="1143000" lvl="1" indent="-457200">
              <a:lnSpc>
                <a:spcPct val="150000"/>
              </a:lnSpc>
              <a:spcBef>
                <a:spcPts val="0"/>
              </a:spcBef>
              <a:buClr>
                <a:srgbClr val="000000"/>
              </a:buClr>
              <a:buFont typeface="Courier New" panose="02070309020205020404" pitchFamily="49" charset="0"/>
              <a:buChar char="o"/>
            </a:pPr>
            <a:r>
              <a:rPr lang="vi-VN" sz="1800" kern="0" dirty="0">
                <a:solidFill>
                  <a:srgbClr val="000000"/>
                </a:solidFill>
                <a:latin typeface="Arial" panose="020B0604020202020204" pitchFamily="34" charset="0"/>
              </a:rPr>
              <a:t>Tiến độ trả nợ: theo kỳ hạn, gốc và lãi.</a:t>
            </a:r>
          </a:p>
          <a:p>
            <a:pPr marL="1143000" lvl="1" indent="-457200">
              <a:lnSpc>
                <a:spcPct val="150000"/>
              </a:lnSpc>
              <a:spcBef>
                <a:spcPts val="0"/>
              </a:spcBef>
              <a:buClr>
                <a:srgbClr val="000000"/>
              </a:buClr>
              <a:buFont typeface="Courier New" panose="02070309020205020404" pitchFamily="49" charset="0"/>
              <a:buChar char="o"/>
            </a:pPr>
            <a:r>
              <a:rPr lang="vi-VN" sz="1800" kern="0" dirty="0">
                <a:solidFill>
                  <a:srgbClr val="000000"/>
                </a:solidFill>
                <a:latin typeface="Arial" panose="020B0604020202020204" pitchFamily="34" charset="0"/>
              </a:rPr>
              <a:t>Đánh giá khả năng trả nợ trong các kịch bản (cơ sở, lạc quan, bi quan).</a:t>
            </a:r>
          </a:p>
          <a:p>
            <a:pPr marL="685800" indent="-457200">
              <a:lnSpc>
                <a:spcPct val="150000"/>
              </a:lnSpc>
              <a:spcBef>
                <a:spcPts val="0"/>
              </a:spcBef>
              <a:buClr>
                <a:srgbClr val="000000"/>
              </a:buClr>
              <a:buFont typeface="Arial" panose="020B0604020202020204" pitchFamily="34" charset="0"/>
              <a:buChar char="•"/>
            </a:pPr>
            <a:r>
              <a:rPr lang="vi-VN" sz="2000" kern="0" dirty="0">
                <a:solidFill>
                  <a:srgbClr val="000000"/>
                </a:solidFill>
                <a:latin typeface="Arial" panose="020B0604020202020204" pitchFamily="34" charset="0"/>
              </a:rPr>
              <a:t>Phân tích rủi ro tài chính: Rủi ro lãi suất, biến động chi phí đầu tư, tỷ giá, sản lượng tiết kiệm không đạt → đề xuất biện pháp phòng ngừa.</a:t>
            </a:r>
            <a:endParaRPr lang="en-US" sz="2400" kern="0" dirty="0">
              <a:solidFill>
                <a:srgbClr val="000000"/>
              </a:solidFill>
              <a:latin typeface="Arial" panose="020B0604020202020204"/>
            </a:endParaRPr>
          </a:p>
        </p:txBody>
      </p:sp>
    </p:spTree>
    <p:extLst>
      <p:ext uri="{BB962C8B-B14F-4D97-AF65-F5344CB8AC3E}">
        <p14:creationId xmlns:p14="http://schemas.microsoft.com/office/powerpoint/2010/main" val="12655964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EBED2A-FA67-CD07-7055-D466D7EF9B36}"/>
              </a:ext>
            </a:extLst>
          </p:cNvPr>
          <p:cNvSpPr txBox="1">
            <a:spLocks/>
          </p:cNvSpPr>
          <p:nvPr/>
        </p:nvSpPr>
        <p:spPr>
          <a:xfrm>
            <a:off x="869022" y="1137776"/>
            <a:ext cx="10882745"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4. </a:t>
            </a:r>
            <a:r>
              <a:rPr kumimoji="0" lang="en-US" sz="3600" b="1" i="0" u="none" strike="noStrike" kern="0" cap="none" spc="0" normalizeH="0" baseline="0" noProof="0" dirty="0" err="1">
                <a:ln>
                  <a:noFill/>
                </a:ln>
                <a:solidFill>
                  <a:srgbClr val="FFFFFF"/>
                </a:solidFill>
                <a:effectLst/>
                <a:uLnTx/>
                <a:uFillTx/>
                <a:latin typeface="Arial"/>
                <a:cs typeface="Arial"/>
                <a:sym typeface="Arial"/>
              </a:rPr>
              <a:t>Phân</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tích</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tài</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sản</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bảo</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đảm</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và</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bảo</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lãnh</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850EABED-10F4-9C8E-95F1-74582F05944C}"/>
              </a:ext>
            </a:extLst>
          </p:cNvPr>
          <p:cNvSpPr txBox="1">
            <a:spLocks/>
          </p:cNvSpPr>
          <p:nvPr/>
        </p:nvSpPr>
        <p:spPr>
          <a:xfrm>
            <a:off x="604893" y="1729626"/>
            <a:ext cx="10982214" cy="4711700"/>
          </a:xfrm>
          <a:prstGeom prst="rect">
            <a:avLst/>
          </a:prstGeom>
          <a:solidFill>
            <a:srgbClr val="FFFFFF"/>
          </a:solid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50000"/>
              </a:lnSpc>
              <a:buClr>
                <a:srgbClr val="000000"/>
              </a:buClr>
              <a:buFont typeface="Arial" panose="020B0604020202020204" pitchFamily="34" charset="0"/>
              <a:buChar char="•"/>
            </a:pPr>
            <a:r>
              <a:rPr lang="vi-VN" kern="0" dirty="0">
                <a:solidFill>
                  <a:srgbClr val="000000"/>
                </a:solidFill>
                <a:latin typeface="Arial" panose="020B0604020202020204"/>
              </a:rPr>
              <a:t>Đánh giá bên bảo lãnh:</a:t>
            </a:r>
          </a:p>
          <a:p>
            <a:pPr marL="1143000" lvl="1" indent="-457200">
              <a:lnSpc>
                <a:spcPct val="150000"/>
              </a:lnSpc>
              <a:buClr>
                <a:srgbClr val="000000"/>
              </a:buClr>
              <a:buFont typeface="Courier New" panose="02070309020205020404" pitchFamily="49" charset="0"/>
              <a:buChar char="o"/>
            </a:pPr>
            <a:r>
              <a:rPr lang="vi-VN" kern="0" dirty="0">
                <a:solidFill>
                  <a:srgbClr val="000000"/>
                </a:solidFill>
                <a:latin typeface="Arial" panose="020B0604020202020204"/>
              </a:rPr>
              <a:t>Tình hình hoạt động, năng lực tài chính, lịch sử tín dụng.</a:t>
            </a:r>
          </a:p>
          <a:p>
            <a:pPr marL="1143000" lvl="1" indent="-457200">
              <a:lnSpc>
                <a:spcPct val="150000"/>
              </a:lnSpc>
              <a:buClr>
                <a:srgbClr val="000000"/>
              </a:buClr>
              <a:buFont typeface="Courier New" panose="02070309020205020404" pitchFamily="49" charset="0"/>
              <a:buChar char="o"/>
            </a:pPr>
            <a:r>
              <a:rPr lang="vi-VN" kern="0" dirty="0">
                <a:solidFill>
                  <a:srgbClr val="000000"/>
                </a:solidFill>
                <a:latin typeface="Arial" panose="020B0604020202020204"/>
              </a:rPr>
              <a:t>Mức độ uy tín, khả năng thực hiện nghĩa vụ bảo lãnh khi rủi ro phát sinh.</a:t>
            </a:r>
          </a:p>
          <a:p>
            <a:pPr marL="685800" indent="-457200">
              <a:lnSpc>
                <a:spcPct val="150000"/>
              </a:lnSpc>
              <a:buClr>
                <a:srgbClr val="000000"/>
              </a:buClr>
              <a:buFont typeface="Arial" panose="020B0604020202020204" pitchFamily="34" charset="0"/>
              <a:buChar char="•"/>
            </a:pPr>
            <a:r>
              <a:rPr lang="vi-VN" kern="0" dirty="0">
                <a:solidFill>
                  <a:srgbClr val="000000"/>
                </a:solidFill>
                <a:latin typeface="Arial" panose="020B0604020202020204"/>
              </a:rPr>
              <a:t>Phân tích tài sản thế chấp/cầm cố:</a:t>
            </a:r>
          </a:p>
          <a:p>
            <a:pPr marL="1143000" lvl="1" indent="-457200">
              <a:lnSpc>
                <a:spcPct val="150000"/>
              </a:lnSpc>
              <a:buClr>
                <a:srgbClr val="000000"/>
              </a:buClr>
              <a:buFont typeface="Courier New" panose="02070309020205020404" pitchFamily="49" charset="0"/>
              <a:buChar char="o"/>
            </a:pPr>
            <a:r>
              <a:rPr lang="vi-VN" kern="0" dirty="0">
                <a:solidFill>
                  <a:srgbClr val="000000"/>
                </a:solidFill>
                <a:latin typeface="Arial" panose="020B0604020202020204"/>
              </a:rPr>
              <a:t>Hồ sơ pháp lý: giấy tờ sở hữu, đăng ký, hợp đồng liên quan.</a:t>
            </a:r>
          </a:p>
          <a:p>
            <a:pPr marL="1143000" lvl="1" indent="-457200">
              <a:lnSpc>
                <a:spcPct val="150000"/>
              </a:lnSpc>
              <a:buClr>
                <a:srgbClr val="000000"/>
              </a:buClr>
              <a:buFont typeface="Courier New" panose="02070309020205020404" pitchFamily="49" charset="0"/>
              <a:buChar char="o"/>
            </a:pPr>
            <a:r>
              <a:rPr lang="vi-VN" kern="0" dirty="0">
                <a:solidFill>
                  <a:srgbClr val="000000"/>
                </a:solidFill>
                <a:latin typeface="Arial" panose="020B0604020202020204"/>
              </a:rPr>
              <a:t>Tính hợp pháp và quyền sử dụng hợp lệ.</a:t>
            </a:r>
          </a:p>
          <a:p>
            <a:pPr marL="1143000" lvl="1" indent="-457200">
              <a:lnSpc>
                <a:spcPct val="150000"/>
              </a:lnSpc>
              <a:buClr>
                <a:srgbClr val="000000"/>
              </a:buClr>
              <a:buFont typeface="Courier New" panose="02070309020205020404" pitchFamily="49" charset="0"/>
              <a:buChar char="o"/>
            </a:pPr>
            <a:r>
              <a:rPr lang="vi-VN" kern="0" dirty="0">
                <a:solidFill>
                  <a:srgbClr val="000000"/>
                </a:solidFill>
                <a:latin typeface="Arial" panose="020B0604020202020204"/>
              </a:rPr>
              <a:t>Giá trị hiệu lực: giá trị thị trường, giá trị định giá lại, mức khấu hao.</a:t>
            </a:r>
          </a:p>
          <a:p>
            <a:pPr marL="1143000" lvl="1" indent="-457200">
              <a:lnSpc>
                <a:spcPct val="150000"/>
              </a:lnSpc>
              <a:buClr>
                <a:srgbClr val="000000"/>
              </a:buClr>
              <a:buFont typeface="Courier New" panose="02070309020205020404" pitchFamily="49" charset="0"/>
              <a:buChar char="o"/>
            </a:pPr>
            <a:r>
              <a:rPr lang="vi-VN" kern="0" dirty="0">
                <a:solidFill>
                  <a:srgbClr val="000000"/>
                </a:solidFill>
                <a:latin typeface="Arial" panose="020B0604020202020204"/>
              </a:rPr>
              <a:t>Khả năng thanh khoản: mức độ dễ dàng chuyển đổi thành tiền khi cần.</a:t>
            </a: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9990117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EBED2A-FA67-CD07-7055-D466D7EF9B36}"/>
              </a:ext>
            </a:extLst>
          </p:cNvPr>
          <p:cNvSpPr txBox="1">
            <a:spLocks/>
          </p:cNvSpPr>
          <p:nvPr/>
        </p:nvSpPr>
        <p:spPr>
          <a:xfrm>
            <a:off x="869022" y="1137776"/>
            <a:ext cx="10882745"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4. </a:t>
            </a:r>
            <a:r>
              <a:rPr kumimoji="0" lang="en-US" sz="3600" b="1" i="0" u="none" strike="noStrike" kern="0" cap="none" spc="0" normalizeH="0" baseline="0" noProof="0" dirty="0" err="1">
                <a:ln>
                  <a:noFill/>
                </a:ln>
                <a:solidFill>
                  <a:srgbClr val="FFFFFF"/>
                </a:solidFill>
                <a:effectLst/>
                <a:uLnTx/>
                <a:uFillTx/>
                <a:latin typeface="Arial"/>
                <a:cs typeface="Arial"/>
                <a:sym typeface="Arial"/>
              </a:rPr>
              <a:t>Phân</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tích</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tài</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sản</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bảo</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đảm</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và</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bảo</a:t>
            </a:r>
            <a:r>
              <a:rPr kumimoji="0" lang="en-US" sz="3600" b="1" i="0" u="none" strike="noStrike" kern="0" cap="none" spc="0" normalizeH="0" baseline="0" noProof="0" dirty="0">
                <a:ln>
                  <a:noFill/>
                </a:ln>
                <a:solidFill>
                  <a:srgbClr val="FFFFFF"/>
                </a:solidFill>
                <a:effectLst/>
                <a:uLnTx/>
                <a:uFillTx/>
                <a:latin typeface="Arial"/>
                <a:cs typeface="Arial"/>
                <a:sym typeface="Arial"/>
              </a:rPr>
              <a:t> </a:t>
            </a:r>
            <a:r>
              <a:rPr kumimoji="0" lang="en-US" sz="3600" b="1" i="0" u="none" strike="noStrike" kern="0" cap="none" spc="0" normalizeH="0" baseline="0" noProof="0" dirty="0" err="1">
                <a:ln>
                  <a:noFill/>
                </a:ln>
                <a:solidFill>
                  <a:srgbClr val="FFFFFF"/>
                </a:solidFill>
                <a:effectLst/>
                <a:uLnTx/>
                <a:uFillTx/>
                <a:latin typeface="Arial"/>
                <a:cs typeface="Arial"/>
                <a:sym typeface="Arial"/>
              </a:rPr>
              <a:t>lãnh</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850EABED-10F4-9C8E-95F1-74582F05944C}"/>
              </a:ext>
            </a:extLst>
          </p:cNvPr>
          <p:cNvSpPr txBox="1">
            <a:spLocks/>
          </p:cNvSpPr>
          <p:nvPr/>
        </p:nvSpPr>
        <p:spPr>
          <a:xfrm>
            <a:off x="604893" y="1729626"/>
            <a:ext cx="10982214" cy="4711700"/>
          </a:xfrm>
          <a:prstGeom prst="rect">
            <a:avLst/>
          </a:prstGeom>
          <a:solidFill>
            <a:srgbClr val="FFFFFF"/>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0">
              <a:lnSpc>
                <a:spcPct val="150000"/>
              </a:lnSpc>
              <a:buClr>
                <a:srgbClr val="000000"/>
              </a:buClr>
            </a:pPr>
            <a:r>
              <a:rPr lang="vi-VN" sz="1600" b="1" kern="0" dirty="0">
                <a:solidFill>
                  <a:srgbClr val="000000"/>
                </a:solidFill>
                <a:latin typeface="Arial" panose="020B0604020202020204"/>
              </a:rPr>
              <a:t>Đối với dự án ESCO:</a:t>
            </a:r>
          </a:p>
          <a:p>
            <a:pPr marL="685800" indent="-457200">
              <a:lnSpc>
                <a:spcPct val="150000"/>
              </a:lnSpc>
              <a:buClr>
                <a:srgbClr val="000000"/>
              </a:buClr>
              <a:buFont typeface="Arial" panose="020B0604020202020204" pitchFamily="34" charset="0"/>
              <a:buChar char="•"/>
            </a:pPr>
            <a:r>
              <a:rPr lang="vi-VN" sz="1600" kern="0" dirty="0">
                <a:solidFill>
                  <a:srgbClr val="000000"/>
                </a:solidFill>
                <a:latin typeface="Arial" panose="020B0604020202020204"/>
              </a:rPr>
              <a:t>Phân tích hợp đồng thực hiện năng lượng (EPC/ESCO Agreement) giữa ESCO và doanh nghiệp IE.</a:t>
            </a:r>
          </a:p>
          <a:p>
            <a:pPr marL="685800" indent="-457200">
              <a:lnSpc>
                <a:spcPct val="150000"/>
              </a:lnSpc>
              <a:buClr>
                <a:srgbClr val="000000"/>
              </a:buClr>
              <a:buFont typeface="Arial" panose="020B0604020202020204" pitchFamily="34" charset="0"/>
              <a:buChar char="•"/>
            </a:pPr>
            <a:r>
              <a:rPr lang="vi-VN" sz="1600" kern="0" dirty="0">
                <a:solidFill>
                  <a:srgbClr val="000000"/>
                </a:solidFill>
                <a:latin typeface="Arial" panose="020B0604020202020204"/>
              </a:rPr>
              <a:t>Khoản tiết kiệm năng lượng dự kiến, cơ chế phân chia lợi ích.</a:t>
            </a:r>
          </a:p>
          <a:p>
            <a:pPr marL="685800" indent="-457200">
              <a:lnSpc>
                <a:spcPct val="150000"/>
              </a:lnSpc>
              <a:buClr>
                <a:srgbClr val="000000"/>
              </a:buClr>
              <a:buFont typeface="Arial" panose="020B0604020202020204" pitchFamily="34" charset="0"/>
              <a:buChar char="•"/>
            </a:pPr>
            <a:r>
              <a:rPr lang="vi-VN" sz="1600" kern="0" dirty="0">
                <a:solidFill>
                  <a:srgbClr val="000000"/>
                </a:solidFill>
                <a:latin typeface="Arial" panose="020B0604020202020204"/>
              </a:rPr>
              <a:t>Phương pháp đo lường &amp; kiểm chứng (M&amp;V) để đảm bảo kết quả tiết kiệm được xác nhận độc lập.</a:t>
            </a:r>
          </a:p>
          <a:p>
            <a:pPr marL="685800" indent="-457200">
              <a:lnSpc>
                <a:spcPct val="150000"/>
              </a:lnSpc>
              <a:buClr>
                <a:srgbClr val="000000"/>
              </a:buClr>
              <a:buFont typeface="Arial" panose="020B0604020202020204" pitchFamily="34" charset="0"/>
              <a:buChar char="•"/>
            </a:pPr>
            <a:r>
              <a:rPr lang="vi-VN" sz="1600" kern="0" dirty="0">
                <a:solidFill>
                  <a:srgbClr val="000000"/>
                </a:solidFill>
                <a:latin typeface="Arial" panose="020B0604020202020204"/>
              </a:rPr>
              <a:t>Các biện pháp bảo lãnh bổ sung (nếu có): bảo hiểm hiệu suất, ký quỹ dự phòng.</a:t>
            </a:r>
          </a:p>
          <a:p>
            <a:pPr marL="228600" indent="0">
              <a:lnSpc>
                <a:spcPct val="150000"/>
              </a:lnSpc>
              <a:buClr>
                <a:srgbClr val="000000"/>
              </a:buClr>
            </a:pPr>
            <a:r>
              <a:rPr lang="vi-VN" sz="1600" b="1" kern="0" dirty="0">
                <a:solidFill>
                  <a:srgbClr val="000000"/>
                </a:solidFill>
                <a:latin typeface="Arial" panose="020B0604020202020204"/>
              </a:rPr>
              <a:t>Bổ sung khuyến nghị:</a:t>
            </a:r>
          </a:p>
          <a:p>
            <a:pPr marL="685800" indent="-457200">
              <a:lnSpc>
                <a:spcPct val="150000"/>
              </a:lnSpc>
              <a:buClr>
                <a:srgbClr val="000000"/>
              </a:buClr>
              <a:buFont typeface="Arial" panose="020B0604020202020204" pitchFamily="34" charset="0"/>
              <a:buChar char="•"/>
            </a:pPr>
            <a:r>
              <a:rPr lang="vi-VN" sz="1600" kern="0" dirty="0">
                <a:solidFill>
                  <a:srgbClr val="000000"/>
                </a:solidFill>
                <a:latin typeface="Arial" panose="020B0604020202020204"/>
              </a:rPr>
              <a:t>Nêu rõ tỷ lệ tài sản bảo đảm so với khoản vay (Loan to Value ratio – LTV).</a:t>
            </a:r>
          </a:p>
          <a:p>
            <a:pPr marL="685800" indent="-457200">
              <a:lnSpc>
                <a:spcPct val="150000"/>
              </a:lnSpc>
              <a:buClr>
                <a:srgbClr val="000000"/>
              </a:buClr>
              <a:buFont typeface="Arial" panose="020B0604020202020204" pitchFamily="34" charset="0"/>
              <a:buChar char="•"/>
            </a:pPr>
            <a:r>
              <a:rPr lang="vi-VN" sz="1600" kern="0" dirty="0">
                <a:solidFill>
                  <a:srgbClr val="000000"/>
                </a:solidFill>
                <a:latin typeface="Arial" panose="020B0604020202020204"/>
              </a:rPr>
              <a:t>Xem xét tính bền vững và dài hạn của giá trị bảo đảm (ví dụ: thiết bị tiết kiệm năng lượng có tuổi thọ dài, ít rủi ro công nghệ).</a:t>
            </a:r>
          </a:p>
          <a:p>
            <a:pPr marL="685800" indent="-457200">
              <a:lnSpc>
                <a:spcPct val="150000"/>
              </a:lnSpc>
              <a:buClr>
                <a:srgbClr val="000000"/>
              </a:buClr>
              <a:buFont typeface="Arial" panose="020B0604020202020204" pitchFamily="34" charset="0"/>
              <a:buChar char="•"/>
            </a:pPr>
            <a:r>
              <a:rPr lang="vi-VN" sz="1600" kern="0" dirty="0">
                <a:solidFill>
                  <a:srgbClr val="000000"/>
                </a:solidFill>
                <a:latin typeface="Arial" panose="020B0604020202020204"/>
              </a:rPr>
              <a:t>Đề xuất cơ chế giám sát định kỳ tài sản bảo đảm để duy trì giá trị bảo vệ cho PFI.</a:t>
            </a:r>
            <a:endParaRPr lang="en-US" sz="1600" kern="0" dirty="0">
              <a:solidFill>
                <a:srgbClr val="000000"/>
              </a:solidFill>
              <a:latin typeface="Arial" panose="020B0604020202020204"/>
            </a:endParaRPr>
          </a:p>
        </p:txBody>
      </p:sp>
    </p:spTree>
    <p:extLst>
      <p:ext uri="{BB962C8B-B14F-4D97-AF65-F5344CB8AC3E}">
        <p14:creationId xmlns:p14="http://schemas.microsoft.com/office/powerpoint/2010/main" val="4548460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1B86B0-537B-717D-B95F-8423211C9FD5}"/>
              </a:ext>
            </a:extLst>
          </p:cNvPr>
          <p:cNvSpPr txBox="1"/>
          <p:nvPr/>
        </p:nvSpPr>
        <p:spPr>
          <a:xfrm>
            <a:off x="2262258" y="2613392"/>
            <a:ext cx="7667484" cy="1631216"/>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5. YÊU CẦU VỀ SỐ LIỆU </a:t>
            </a:r>
          </a:p>
          <a:p>
            <a:pPr algn="ct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VÀ GIẢ ĐỊNH</a:t>
            </a:r>
          </a:p>
        </p:txBody>
      </p:sp>
    </p:spTree>
    <p:extLst>
      <p:ext uri="{BB962C8B-B14F-4D97-AF65-F5344CB8AC3E}">
        <p14:creationId xmlns:p14="http://schemas.microsoft.com/office/powerpoint/2010/main" val="900764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913E6B2-E777-D6DB-2ACE-7199DDE82C77}"/>
              </a:ext>
            </a:extLst>
          </p:cNvPr>
          <p:cNvSpPr txBox="1">
            <a:spLocks/>
          </p:cNvSpPr>
          <p:nvPr/>
        </p:nvSpPr>
        <p:spPr>
          <a:xfrm>
            <a:off x="1263971" y="2344219"/>
            <a:ext cx="9664058" cy="2169562"/>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30000"/>
              </a:lnSpc>
              <a:spcBef>
                <a:spcPts val="0"/>
              </a:spcBef>
              <a:spcAft>
                <a:spcPts val="0"/>
              </a:spcAft>
              <a:buClr>
                <a:srgbClr val="000000"/>
              </a:buClr>
              <a:buSzPts val="3600"/>
              <a:buFont typeface="Arial"/>
              <a:buNone/>
              <a:tabLst/>
              <a:defRPr/>
            </a:pPr>
            <a:r>
              <a:rPr kumimoji="0" lang="en-US" sz="5000" b="1" i="0" u="none" strike="noStrike" kern="0" cap="none" spc="0" normalizeH="0" baseline="0" noProof="0" dirty="0">
                <a:ln>
                  <a:noFill/>
                </a:ln>
                <a:solidFill>
                  <a:srgbClr val="002465"/>
                </a:solidFill>
                <a:effectLst/>
                <a:uLnTx/>
                <a:uFillTx/>
                <a:latin typeface="Arial"/>
                <a:cs typeface="Arial"/>
                <a:sym typeface="Arial"/>
              </a:rPr>
              <a:t>2. NGUYÊN TẮC PHÂN TÍCH TÀI CHÍNH-KINH TẾ</a:t>
            </a:r>
          </a:p>
        </p:txBody>
      </p:sp>
    </p:spTree>
    <p:extLst>
      <p:ext uri="{BB962C8B-B14F-4D97-AF65-F5344CB8AC3E}">
        <p14:creationId xmlns:p14="http://schemas.microsoft.com/office/powerpoint/2010/main" val="20232756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8A75C5-9762-04C3-6C84-B3D55A34C2C0}"/>
              </a:ext>
            </a:extLst>
          </p:cNvPr>
          <p:cNvSpPr txBox="1">
            <a:spLocks/>
          </p:cNvSpPr>
          <p:nvPr/>
        </p:nvSpPr>
        <p:spPr>
          <a:xfrm>
            <a:off x="797103" y="1180870"/>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err="1">
                <a:ln>
                  <a:noFill/>
                </a:ln>
                <a:solidFill>
                  <a:srgbClr val="FFFFFF"/>
                </a:solidFill>
                <a:effectLst/>
                <a:uLnTx/>
                <a:uFillTx/>
                <a:latin typeface="Arial"/>
                <a:cs typeface="Arial"/>
                <a:sym typeface="Arial"/>
              </a:rPr>
              <a:t>Số</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liệu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đầu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vào</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yêu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cầu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đối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lang="en-US" sz="2800" kern="0" dirty="0">
                <a:solidFill>
                  <a:srgbClr val="FFFFFF"/>
                </a:solidFill>
              </a:rPr>
              <a:t>v</a:t>
            </a:r>
            <a:r>
              <a:rPr kumimoji="0" lang="en-US" sz="2800" b="1" i="0" u="none" strike="noStrike" kern="0" cap="none" spc="0" normalizeH="0" baseline="0" noProof="0" dirty="0" err="1">
                <a:ln>
                  <a:noFill/>
                </a:ln>
                <a:solidFill>
                  <a:srgbClr val="FFFFFF"/>
                </a:solidFill>
                <a:effectLst/>
                <a:uLnTx/>
                <a:uFillTx/>
                <a:latin typeface="Arial"/>
                <a:cs typeface="Arial"/>
                <a:sym typeface="Arial"/>
              </a:rPr>
              <a:t>ới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bên</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đề</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xuất</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dự</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án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705BDE9B-D0A6-FFA3-0A12-D205BDD493B4}"/>
              </a:ext>
            </a:extLst>
          </p:cNvPr>
          <p:cNvSpPr txBox="1">
            <a:spLocks/>
          </p:cNvSpPr>
          <p:nvPr/>
        </p:nvSpPr>
        <p:spPr>
          <a:xfrm>
            <a:off x="436650" y="1722982"/>
            <a:ext cx="11117179" cy="4986043"/>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14350" indent="-285750">
              <a:lnSpc>
                <a:spcPct val="120000"/>
              </a:lnSpc>
              <a:buClr>
                <a:srgbClr val="000000"/>
              </a:buClr>
              <a:buFont typeface="Arial" panose="020B0604020202020204" pitchFamily="34" charset="0"/>
              <a:buChar char="•"/>
            </a:pPr>
            <a:r>
              <a:rPr lang="vi-VN" b="1" kern="0" dirty="0">
                <a:solidFill>
                  <a:schemeClr val="tx1"/>
                </a:solidFill>
                <a:latin typeface="Calibri (body)"/>
              </a:rPr>
              <a:t>Chi phí đầu tư &amp; vận hành</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Bóc tách chi phí vốn, O&amp;M cố định và O&amp;M biến đổi.</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Với thiết bị nhập khẩu: cần tỷ giá hối đoái dự toán, thời điểm thanh toán, chi phí bảo dưỡng.</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Dự toán chi phí cho dự án lớn phải bao gồm dự phòng khối lượng.</a:t>
            </a:r>
          </a:p>
          <a:p>
            <a:pPr marL="514350" indent="-285750">
              <a:lnSpc>
                <a:spcPct val="120000"/>
              </a:lnSpc>
              <a:buClr>
                <a:srgbClr val="000000"/>
              </a:buClr>
              <a:buFont typeface="Arial" panose="020B0604020202020204" pitchFamily="34" charset="0"/>
              <a:buChar char="•"/>
            </a:pPr>
            <a:r>
              <a:rPr lang="vi-VN" b="1" kern="0" dirty="0">
                <a:solidFill>
                  <a:schemeClr val="tx1"/>
                </a:solidFill>
                <a:latin typeface="Calibri (body)"/>
              </a:rPr>
              <a:t>Thời gian &amp; tiến độ</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Thời gian xây dựng và tỷ lệ giải ngân hàng năm.</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Tuổi thọ kinh tế, giá trị còn lại của thiết bị/dự án.</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Tuổi thọ khấu hao và phương pháp khấu hao.</a:t>
            </a:r>
            <a:endParaRPr lang="en-US" sz="2000" b="1" kern="0" dirty="0">
              <a:solidFill>
                <a:schemeClr val="tx1"/>
              </a:solidFill>
              <a:latin typeface="Calibri (body)"/>
            </a:endParaRPr>
          </a:p>
        </p:txBody>
      </p:sp>
    </p:spTree>
    <p:extLst>
      <p:ext uri="{BB962C8B-B14F-4D97-AF65-F5344CB8AC3E}">
        <p14:creationId xmlns:p14="http://schemas.microsoft.com/office/powerpoint/2010/main" val="5512035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8A75C5-9762-04C3-6C84-B3D55A34C2C0}"/>
              </a:ext>
            </a:extLst>
          </p:cNvPr>
          <p:cNvSpPr txBox="1">
            <a:spLocks/>
          </p:cNvSpPr>
          <p:nvPr/>
        </p:nvSpPr>
        <p:spPr>
          <a:xfrm>
            <a:off x="797103" y="1180870"/>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err="1">
                <a:ln>
                  <a:noFill/>
                </a:ln>
                <a:solidFill>
                  <a:srgbClr val="FFFFFF"/>
                </a:solidFill>
                <a:effectLst/>
                <a:uLnTx/>
                <a:uFillTx/>
                <a:latin typeface="Arial"/>
                <a:cs typeface="Arial"/>
                <a:sym typeface="Arial"/>
              </a:rPr>
              <a:t>Số</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liệu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đầu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vào</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yêu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cầu</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đối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lang="en-US" sz="2800" kern="0" dirty="0">
                <a:solidFill>
                  <a:srgbClr val="FFFFFF"/>
                </a:solidFill>
              </a:rPr>
              <a:t>v</a:t>
            </a:r>
            <a:r>
              <a:rPr kumimoji="0" lang="en-US" sz="2800" b="1" i="0" u="none" strike="noStrike" kern="0" cap="none" spc="0" normalizeH="0" baseline="0" noProof="0" dirty="0" err="1">
                <a:ln>
                  <a:noFill/>
                </a:ln>
                <a:solidFill>
                  <a:srgbClr val="FFFFFF"/>
                </a:solidFill>
                <a:effectLst/>
                <a:uLnTx/>
                <a:uFillTx/>
                <a:latin typeface="Arial"/>
                <a:cs typeface="Arial"/>
                <a:sym typeface="Arial"/>
              </a:rPr>
              <a:t>ới</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bên</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đề</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xuất</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dự</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án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705BDE9B-D0A6-FFA3-0A12-D205BDD493B4}"/>
              </a:ext>
            </a:extLst>
          </p:cNvPr>
          <p:cNvSpPr txBox="1">
            <a:spLocks/>
          </p:cNvSpPr>
          <p:nvPr/>
        </p:nvSpPr>
        <p:spPr>
          <a:xfrm>
            <a:off x="436650" y="1722982"/>
            <a:ext cx="11117179" cy="4986043"/>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14350" indent="-285750">
              <a:lnSpc>
                <a:spcPct val="120000"/>
              </a:lnSpc>
              <a:buClr>
                <a:srgbClr val="000000"/>
              </a:buClr>
              <a:buFont typeface="Arial" panose="020B0604020202020204" pitchFamily="34" charset="0"/>
              <a:buChar char="•"/>
            </a:pPr>
            <a:r>
              <a:rPr lang="vi-VN" b="1" kern="0" dirty="0">
                <a:solidFill>
                  <a:schemeClr val="tx1"/>
                </a:solidFill>
                <a:latin typeface="Calibri (body)"/>
              </a:rPr>
              <a:t>Chi phí vận hành &amp; hiệu suất</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Biến động chi phí vận hành theo thời gian.</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Thay đổi về công suất nhiệt, hiệu suất thiết bị.</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Dự kiến tiết kiệm năng lượng theo loại nhiên liệu (dầu, diesel, than, điện, nước...).</a:t>
            </a:r>
          </a:p>
          <a:p>
            <a:pPr marL="514350" indent="-285750">
              <a:lnSpc>
                <a:spcPct val="120000"/>
              </a:lnSpc>
              <a:buClr>
                <a:srgbClr val="000000"/>
              </a:buClr>
              <a:buFont typeface="Arial" panose="020B0604020202020204" pitchFamily="34" charset="0"/>
              <a:buChar char="•"/>
            </a:pPr>
            <a:r>
              <a:rPr lang="vi-VN" b="1" kern="0" dirty="0">
                <a:solidFill>
                  <a:schemeClr val="tx1"/>
                </a:solidFill>
                <a:latin typeface="Calibri (body)"/>
              </a:rPr>
              <a:t>Thông số thị trường &amp; tài chính</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Giá năng lượng hiện hành (điện, nhiên liệu).</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Giả định về tỷ giá, lạm phát, giá điện và nhiên liệu.</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Tỷ lệ tự dùng năng lượng trong doanh nghiệp.</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Hệ số vốn chủ sở hữu/nợ đề xuất.</a:t>
            </a:r>
          </a:p>
          <a:p>
            <a:pPr marL="971550" lvl="1" indent="-285750">
              <a:lnSpc>
                <a:spcPct val="120000"/>
              </a:lnSpc>
              <a:buClr>
                <a:srgbClr val="000000"/>
              </a:buClr>
              <a:buFont typeface="Courier New" panose="02070309020205020404" pitchFamily="49" charset="0"/>
              <a:buChar char="o"/>
            </a:pPr>
            <a:r>
              <a:rPr lang="vi-VN" sz="2000" b="1" kern="0" dirty="0">
                <a:solidFill>
                  <a:schemeClr val="tx1"/>
                </a:solidFill>
                <a:latin typeface="Calibri (body)"/>
              </a:rPr>
              <a:t>Thuế suất thuế TNDN và các ưu đãi/miễn giảm nếu có.</a:t>
            </a:r>
            <a:endParaRPr lang="en-US" sz="2000" b="1" kern="0" dirty="0">
              <a:solidFill>
                <a:schemeClr val="tx1"/>
              </a:solidFill>
              <a:latin typeface="Calibri (body)"/>
            </a:endParaRPr>
          </a:p>
        </p:txBody>
      </p:sp>
    </p:spTree>
    <p:extLst>
      <p:ext uri="{BB962C8B-B14F-4D97-AF65-F5344CB8AC3E}">
        <p14:creationId xmlns:p14="http://schemas.microsoft.com/office/powerpoint/2010/main" val="1811308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667A645-C048-0C71-7870-F3BACCC09DE7}"/>
              </a:ext>
            </a:extLst>
          </p:cNvPr>
          <p:cNvSpPr txBox="1"/>
          <p:nvPr/>
        </p:nvSpPr>
        <p:spPr>
          <a:xfrm>
            <a:off x="1455146" y="3062849"/>
            <a:ext cx="9281708"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6. TÌNH HUỐNG NGHIÊN CỨU</a:t>
            </a:r>
          </a:p>
        </p:txBody>
      </p:sp>
    </p:spTree>
    <p:extLst>
      <p:ext uri="{BB962C8B-B14F-4D97-AF65-F5344CB8AC3E}">
        <p14:creationId xmlns:p14="http://schemas.microsoft.com/office/powerpoint/2010/main" val="27371006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1453C3-0407-6418-BF4A-47B683CCA514}"/>
              </a:ext>
            </a:extLst>
          </p:cNvPr>
          <p:cNvSpPr txBox="1"/>
          <p:nvPr/>
        </p:nvSpPr>
        <p:spPr>
          <a:xfrm>
            <a:off x="4057621" y="2998113"/>
            <a:ext cx="4849404"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7. THẢO LUẬN </a:t>
            </a:r>
          </a:p>
        </p:txBody>
      </p:sp>
    </p:spTree>
    <p:extLst>
      <p:ext uri="{BB962C8B-B14F-4D97-AF65-F5344CB8AC3E}">
        <p14:creationId xmlns:p14="http://schemas.microsoft.com/office/powerpoint/2010/main" val="2439670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E9CDC1E9-D3FA-B80E-6ECD-FEDD13961EDF}"/>
              </a:ext>
            </a:extLst>
          </p:cNvPr>
          <p:cNvSpPr txBox="1">
            <a:spLocks/>
          </p:cNvSpPr>
          <p:nvPr/>
        </p:nvSpPr>
        <p:spPr>
          <a:xfrm>
            <a:off x="576574" y="1119883"/>
            <a:ext cx="11075957" cy="547076"/>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vi-VN" sz="2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Biểu mẫu thông tin thường trình bày phân tích kinh tế tài chính trong FS</a:t>
            </a:r>
            <a:endParaRPr kumimoji="0" lang="vi-VN" sz="2200" b="1" i="0" u="none" strike="noStrike" kern="0" cap="none" spc="0" normalizeH="0" baseline="0" noProof="0" dirty="0">
              <a:ln>
                <a:noFill/>
              </a:ln>
              <a:solidFill>
                <a:srgbClr val="FFFFFF"/>
              </a:solidFill>
              <a:effectLst/>
              <a:uLnTx/>
              <a:uFillTx/>
              <a:latin typeface="Arial" panose="020B0604020202020204" pitchFamily="34" charset="0"/>
              <a:cs typeface="Arial"/>
              <a:sym typeface="Arial"/>
            </a:endParaRPr>
          </a:p>
        </p:txBody>
      </p:sp>
      <p:sp>
        <p:nvSpPr>
          <p:cNvPr id="7" name="Content Placeholder 2">
            <a:extLst>
              <a:ext uri="{FF2B5EF4-FFF2-40B4-BE49-F238E27FC236}">
                <a16:creationId xmlns:a16="http://schemas.microsoft.com/office/drawing/2014/main" id="{D81D9068-A807-45D0-4949-A8F55EB1D7BD}"/>
              </a:ext>
            </a:extLst>
          </p:cNvPr>
          <p:cNvSpPr txBox="1">
            <a:spLocks/>
          </p:cNvSpPr>
          <p:nvPr/>
        </p:nvSpPr>
        <p:spPr>
          <a:xfrm>
            <a:off x="861695" y="1838958"/>
            <a:ext cx="9064535" cy="103371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30000"/>
              </a:lnSpc>
              <a:spcBef>
                <a:spcPts val="0"/>
              </a:spcBef>
              <a:buClr>
                <a:srgbClr val="000000"/>
              </a:buClr>
            </a:pPr>
            <a:r>
              <a:rPr lang="en-US" sz="1400" b="1" kern="0" dirty="0">
                <a:solidFill>
                  <a:srgbClr val="000000"/>
                </a:solidFill>
                <a:latin typeface="Arial" panose="020B0604020202020204"/>
              </a:rPr>
              <a:t>CHƯƠNG 7: TỔNG MỨC ĐẦU TƯ VÀ PHÂN TÍCH TÀI CHÍNH &amp; KINH TẾ</a:t>
            </a:r>
            <a:endParaRPr lang="en-US" sz="1400" kern="0" dirty="0">
              <a:solidFill>
                <a:srgbClr val="000000"/>
              </a:solidFill>
              <a:latin typeface="Arial" panose="020B0604020202020204"/>
            </a:endParaRPr>
          </a:p>
          <a:p>
            <a:pPr marL="0" indent="0">
              <a:lnSpc>
                <a:spcPct val="130000"/>
              </a:lnSpc>
              <a:spcBef>
                <a:spcPts val="0"/>
              </a:spcBef>
              <a:buClr>
                <a:srgbClr val="000000"/>
              </a:buClr>
            </a:pPr>
            <a:r>
              <a:rPr lang="en-US" sz="1400" kern="0" dirty="0">
                <a:solidFill>
                  <a:srgbClr val="000000"/>
                </a:solidFill>
                <a:latin typeface="Arial" panose="020B0604020202020204"/>
              </a:rPr>
              <a:t>7.1. TỔNG MỨC ĐẦU TƯ  </a:t>
            </a:r>
            <a:endParaRPr lang="en-US" sz="1400" b="1" kern="0" dirty="0">
              <a:solidFill>
                <a:srgbClr val="000000"/>
              </a:solidFill>
              <a:latin typeface="Arial" panose="020B0604020202020204"/>
            </a:endParaRPr>
          </a:p>
          <a:p>
            <a:pPr marL="0" indent="0">
              <a:lnSpc>
                <a:spcPct val="130000"/>
              </a:lnSpc>
              <a:spcBef>
                <a:spcPts val="0"/>
              </a:spcBef>
              <a:buClr>
                <a:srgbClr val="000000"/>
              </a:buClr>
            </a:pPr>
            <a:r>
              <a:rPr lang="en-US" sz="1400" b="1" kern="0" dirty="0">
                <a:solidFill>
                  <a:srgbClr val="000000"/>
                </a:solidFill>
                <a:latin typeface="Arial" panose="020B0604020202020204"/>
              </a:rPr>
              <a:t>7.1.1: TÓM TẮT TỔNG MỨC ĐẦU TƯ CỦA TOÀN BỘ DỰ ÁN</a:t>
            </a:r>
          </a:p>
          <a:p>
            <a:pPr marL="0" indent="0">
              <a:lnSpc>
                <a:spcPct val="130000"/>
              </a:lnSpc>
              <a:spcBef>
                <a:spcPts val="0"/>
              </a:spcBef>
              <a:buClr>
                <a:srgbClr val="000000"/>
              </a:buClr>
            </a:pPr>
            <a:endParaRPr lang="en-US" sz="1400" b="1" kern="0" dirty="0">
              <a:solidFill>
                <a:srgbClr val="000000"/>
              </a:solidFill>
              <a:latin typeface="Arial" panose="020B0604020202020204"/>
            </a:endParaRPr>
          </a:p>
          <a:p>
            <a:pPr>
              <a:lnSpc>
                <a:spcPct val="130000"/>
              </a:lnSpc>
              <a:spcBef>
                <a:spcPts val="0"/>
              </a:spcBef>
              <a:buClr>
                <a:srgbClr val="000000"/>
              </a:buClr>
            </a:pPr>
            <a:endParaRPr lang="en-US" sz="1400" kern="0" dirty="0">
              <a:solidFill>
                <a:srgbClr val="000000"/>
              </a:solidFill>
              <a:latin typeface="Arial" panose="020B0604020202020204"/>
            </a:endParaRPr>
          </a:p>
          <a:p>
            <a:pPr>
              <a:lnSpc>
                <a:spcPct val="130000"/>
              </a:lnSpc>
              <a:spcBef>
                <a:spcPts val="0"/>
              </a:spcBef>
              <a:buClr>
                <a:srgbClr val="000000"/>
              </a:buClr>
            </a:pPr>
            <a:endParaRPr lang="en-US" sz="1400" kern="0" dirty="0">
              <a:solidFill>
                <a:srgbClr val="000000"/>
              </a:solidFill>
              <a:latin typeface="Arial" panose="020B0604020202020204"/>
            </a:endParaRPr>
          </a:p>
          <a:p>
            <a:pPr>
              <a:lnSpc>
                <a:spcPct val="130000"/>
              </a:lnSpc>
              <a:spcBef>
                <a:spcPts val="0"/>
              </a:spcBef>
              <a:buClr>
                <a:srgbClr val="000000"/>
              </a:buClr>
            </a:pPr>
            <a:endParaRPr lang="en-US" sz="1400" kern="0" dirty="0">
              <a:solidFill>
                <a:srgbClr val="000000"/>
              </a:solidFill>
              <a:latin typeface="Arial" panose="020B0604020202020204"/>
            </a:endParaRPr>
          </a:p>
          <a:p>
            <a:pPr>
              <a:lnSpc>
                <a:spcPct val="130000"/>
              </a:lnSpc>
              <a:spcBef>
                <a:spcPts val="0"/>
              </a:spcBef>
              <a:buClr>
                <a:srgbClr val="000000"/>
              </a:buClr>
            </a:pPr>
            <a:endParaRPr lang="en-US" sz="1400" kern="0" dirty="0">
              <a:solidFill>
                <a:srgbClr val="000000"/>
              </a:solidFill>
              <a:latin typeface="Arial" panose="020B0604020202020204"/>
            </a:endParaRPr>
          </a:p>
          <a:p>
            <a:pPr>
              <a:lnSpc>
                <a:spcPct val="130000"/>
              </a:lnSpc>
              <a:spcBef>
                <a:spcPts val="0"/>
              </a:spcBef>
              <a:buClr>
                <a:srgbClr val="000000"/>
              </a:buClr>
            </a:pPr>
            <a:endParaRPr lang="en-US" sz="1400" kern="0" dirty="0">
              <a:solidFill>
                <a:srgbClr val="000000"/>
              </a:solidFill>
              <a:latin typeface="Arial" panose="020B0604020202020204"/>
            </a:endParaRPr>
          </a:p>
          <a:p>
            <a:pPr marL="0" indent="0">
              <a:lnSpc>
                <a:spcPct val="130000"/>
              </a:lnSpc>
              <a:spcBef>
                <a:spcPts val="0"/>
              </a:spcBef>
              <a:buClr>
                <a:srgbClr val="000000"/>
              </a:buClr>
            </a:pPr>
            <a:endParaRPr lang="en-US" sz="1400" kern="0" dirty="0">
              <a:solidFill>
                <a:srgbClr val="000000"/>
              </a:solidFill>
              <a:latin typeface="Arial" panose="020B0604020202020204"/>
            </a:endParaRPr>
          </a:p>
          <a:p>
            <a:pPr>
              <a:lnSpc>
                <a:spcPct val="130000"/>
              </a:lnSpc>
              <a:spcBef>
                <a:spcPts val="0"/>
              </a:spcBef>
              <a:buClr>
                <a:srgbClr val="000000"/>
              </a:buClr>
            </a:pPr>
            <a:endParaRPr lang="en-US" sz="1400" kern="0" dirty="0">
              <a:solidFill>
                <a:srgbClr val="000000"/>
              </a:solidFill>
              <a:latin typeface="Arial" panose="020B0604020202020204"/>
            </a:endParaRPr>
          </a:p>
          <a:p>
            <a:pPr>
              <a:lnSpc>
                <a:spcPct val="130000"/>
              </a:lnSpc>
              <a:spcBef>
                <a:spcPts val="0"/>
              </a:spcBef>
              <a:buClr>
                <a:srgbClr val="000000"/>
              </a:buClr>
            </a:pPr>
            <a:endParaRPr lang="en-US" sz="1400" b="1" kern="0" dirty="0">
              <a:solidFill>
                <a:srgbClr val="00B050"/>
              </a:solidFill>
              <a:latin typeface="Arial" panose="020B0604020202020204"/>
            </a:endParaRPr>
          </a:p>
          <a:p>
            <a:pPr>
              <a:lnSpc>
                <a:spcPct val="130000"/>
              </a:lnSpc>
              <a:spcBef>
                <a:spcPts val="0"/>
              </a:spcBef>
              <a:buClr>
                <a:srgbClr val="000000"/>
              </a:buClr>
            </a:pPr>
            <a:endParaRPr lang="en-US" sz="1400" b="1" i="1" kern="0" dirty="0">
              <a:solidFill>
                <a:srgbClr val="C00000"/>
              </a:solidFill>
              <a:latin typeface="Arial" panose="020B0604020202020204"/>
            </a:endParaRPr>
          </a:p>
          <a:p>
            <a:pPr>
              <a:lnSpc>
                <a:spcPct val="130000"/>
              </a:lnSpc>
              <a:spcBef>
                <a:spcPts val="0"/>
              </a:spcBef>
              <a:buClr>
                <a:srgbClr val="000000"/>
              </a:buClr>
            </a:pPr>
            <a:endParaRPr lang="en-US" sz="1400" kern="0" dirty="0">
              <a:solidFill>
                <a:srgbClr val="000000"/>
              </a:solidFill>
              <a:latin typeface="Arial" panose="020B0604020202020204"/>
            </a:endParaRPr>
          </a:p>
        </p:txBody>
      </p:sp>
      <p:graphicFrame>
        <p:nvGraphicFramePr>
          <p:cNvPr id="8" name="Table 7">
            <a:extLst>
              <a:ext uri="{FF2B5EF4-FFF2-40B4-BE49-F238E27FC236}">
                <a16:creationId xmlns:a16="http://schemas.microsoft.com/office/drawing/2014/main" id="{1CFEB76A-4EEC-F4BB-F391-4EBAE2BD59B2}"/>
              </a:ext>
            </a:extLst>
          </p:cNvPr>
          <p:cNvGraphicFramePr>
            <a:graphicFrameLocks noGrp="1"/>
          </p:cNvGraphicFramePr>
          <p:nvPr>
            <p:extLst>
              <p:ext uri="{D42A27DB-BD31-4B8C-83A1-F6EECF244321}">
                <p14:modId xmlns:p14="http://schemas.microsoft.com/office/powerpoint/2010/main" val="3372014304"/>
              </p:ext>
            </p:extLst>
          </p:nvPr>
        </p:nvGraphicFramePr>
        <p:xfrm>
          <a:off x="1582284" y="3044672"/>
          <a:ext cx="9064535" cy="3340808"/>
        </p:xfrm>
        <a:graphic>
          <a:graphicData uri="http://schemas.openxmlformats.org/drawingml/2006/table">
            <a:tbl>
              <a:tblPr/>
              <a:tblGrid>
                <a:gridCol w="650989">
                  <a:extLst>
                    <a:ext uri="{9D8B030D-6E8A-4147-A177-3AD203B41FA5}">
                      <a16:colId xmlns:a16="http://schemas.microsoft.com/office/drawing/2014/main" val="20000"/>
                    </a:ext>
                  </a:extLst>
                </a:gridCol>
                <a:gridCol w="1824744">
                  <a:extLst>
                    <a:ext uri="{9D8B030D-6E8A-4147-A177-3AD203B41FA5}">
                      <a16:colId xmlns:a16="http://schemas.microsoft.com/office/drawing/2014/main" val="20001"/>
                    </a:ext>
                  </a:extLst>
                </a:gridCol>
                <a:gridCol w="1588019">
                  <a:extLst>
                    <a:ext uri="{9D8B030D-6E8A-4147-A177-3AD203B41FA5}">
                      <a16:colId xmlns:a16="http://schemas.microsoft.com/office/drawing/2014/main" val="20002"/>
                    </a:ext>
                  </a:extLst>
                </a:gridCol>
                <a:gridCol w="1627256">
                  <a:extLst>
                    <a:ext uri="{9D8B030D-6E8A-4147-A177-3AD203B41FA5}">
                      <a16:colId xmlns:a16="http://schemas.microsoft.com/office/drawing/2014/main" val="20003"/>
                    </a:ext>
                  </a:extLst>
                </a:gridCol>
                <a:gridCol w="1632818">
                  <a:extLst>
                    <a:ext uri="{9D8B030D-6E8A-4147-A177-3AD203B41FA5}">
                      <a16:colId xmlns:a16="http://schemas.microsoft.com/office/drawing/2014/main" val="20004"/>
                    </a:ext>
                  </a:extLst>
                </a:gridCol>
                <a:gridCol w="1740709">
                  <a:extLst>
                    <a:ext uri="{9D8B030D-6E8A-4147-A177-3AD203B41FA5}">
                      <a16:colId xmlns:a16="http://schemas.microsoft.com/office/drawing/2014/main" val="20005"/>
                    </a:ext>
                  </a:extLst>
                </a:gridCol>
              </a:tblGrid>
              <a:tr h="32718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b="1" dirty="0">
                          <a:effectLst/>
                        </a:rPr>
                        <a:t>STT</a:t>
                      </a:r>
                      <a:endParaRPr lang="en-US" sz="1300" b="1"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b="1" dirty="0">
                          <a:effectLst/>
                        </a:rPr>
                        <a:t>MÔ</a:t>
                      </a:r>
                      <a:r>
                        <a:rPr lang="en-US" sz="1300" b="1" baseline="0" dirty="0">
                          <a:effectLst/>
                        </a:rPr>
                        <a:t> TẢ</a:t>
                      </a:r>
                      <a:endParaRPr lang="en-US" sz="1300" b="1"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b="1" dirty="0">
                          <a:effectLst/>
                        </a:rPr>
                        <a:t>HẠNG</a:t>
                      </a:r>
                      <a:r>
                        <a:rPr lang="en-US" sz="1300" b="1" baseline="0" dirty="0">
                          <a:effectLst/>
                        </a:rPr>
                        <a:t> MỤC A</a:t>
                      </a:r>
                      <a:endParaRPr lang="en-US" sz="1300" b="1"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b="1" dirty="0">
                          <a:effectLst/>
                        </a:rPr>
                        <a:t>HẠNG</a:t>
                      </a:r>
                      <a:r>
                        <a:rPr lang="en-US" sz="1300" b="1" baseline="0" dirty="0">
                          <a:effectLst/>
                        </a:rPr>
                        <a:t> MỤC B</a:t>
                      </a:r>
                      <a:endParaRPr lang="en-US" sz="1300" b="1"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b="1" dirty="0">
                          <a:effectLst/>
                        </a:rPr>
                        <a:t>HẠNG</a:t>
                      </a:r>
                      <a:r>
                        <a:rPr lang="en-US" sz="1300" b="1" baseline="0" dirty="0">
                          <a:effectLst/>
                        </a:rPr>
                        <a:t> MỤC C</a:t>
                      </a:r>
                      <a:r>
                        <a:rPr lang="en-US" sz="1300" b="1" dirty="0">
                          <a:effectLst/>
                        </a:rPr>
                        <a:t> </a:t>
                      </a:r>
                      <a:endParaRPr lang="en-US" sz="1300" b="1"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b="1" dirty="0">
                          <a:effectLst/>
                        </a:rPr>
                        <a:t>TỔNG</a:t>
                      </a:r>
                      <a:endParaRPr lang="en-US" sz="1300" b="1"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88894">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1</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dirty="0">
                          <a:effectLst/>
                        </a:rPr>
                        <a:t>2</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3</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4</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dirty="0">
                          <a:effectLst/>
                        </a:rPr>
                        <a:t>5</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6=3+4+5</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49025">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1</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a:effectLst/>
                        </a:rPr>
                        <a:t>Chi </a:t>
                      </a:r>
                      <a:r>
                        <a:rPr lang="en-US" sz="1300" dirty="0" err="1">
                          <a:effectLst/>
                        </a:rPr>
                        <a:t>phí</a:t>
                      </a:r>
                      <a:r>
                        <a:rPr lang="en-US" sz="1300" dirty="0">
                          <a:effectLst/>
                        </a:rPr>
                        <a:t> </a:t>
                      </a:r>
                      <a:r>
                        <a:rPr lang="en-US" sz="1300" dirty="0" err="1">
                          <a:effectLst/>
                        </a:rPr>
                        <a:t>thiết</a:t>
                      </a:r>
                      <a:r>
                        <a:rPr lang="en-US" sz="1300" baseline="0" dirty="0">
                          <a:effectLst/>
                        </a:rPr>
                        <a:t> </a:t>
                      </a:r>
                      <a:r>
                        <a:rPr lang="en-US" sz="1300" baseline="0" dirty="0" err="1">
                          <a:effectLst/>
                        </a:rPr>
                        <a:t>bị</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48,952,831,590</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3,010,788,625</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14,823,898,462</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66,787,518,676</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49025">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2</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a:effectLst/>
                        </a:rPr>
                        <a:t>Chi </a:t>
                      </a:r>
                      <a:r>
                        <a:rPr lang="en-US" sz="1300" dirty="0" err="1">
                          <a:effectLst/>
                        </a:rPr>
                        <a:t>phí</a:t>
                      </a:r>
                      <a:r>
                        <a:rPr lang="en-US" sz="1300" dirty="0">
                          <a:effectLst/>
                        </a:rPr>
                        <a:t> </a:t>
                      </a:r>
                      <a:r>
                        <a:rPr lang="en-US" sz="1300" dirty="0" err="1">
                          <a:effectLst/>
                        </a:rPr>
                        <a:t>xây</a:t>
                      </a:r>
                      <a:r>
                        <a:rPr lang="en-US" sz="1300" baseline="0" dirty="0">
                          <a:effectLst/>
                        </a:rPr>
                        <a:t> </a:t>
                      </a:r>
                      <a:r>
                        <a:rPr lang="en-US" sz="1300" baseline="0" dirty="0" err="1">
                          <a:effectLst/>
                        </a:rPr>
                        <a:t>dựng</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142,965,289</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5,063,235,864</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20,241,137,774</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25,447,338,928</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09105">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3</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err="1">
                          <a:effectLst/>
                        </a:rPr>
                        <a:t>Chị</a:t>
                      </a:r>
                      <a:r>
                        <a:rPr lang="en-US" sz="1300" dirty="0">
                          <a:effectLst/>
                        </a:rPr>
                        <a:t> </a:t>
                      </a:r>
                      <a:r>
                        <a:rPr lang="en-US" sz="1300" dirty="0" err="1">
                          <a:effectLst/>
                        </a:rPr>
                        <a:t>phí</a:t>
                      </a:r>
                      <a:r>
                        <a:rPr lang="en-US" sz="1300" dirty="0">
                          <a:effectLst/>
                        </a:rPr>
                        <a:t> </a:t>
                      </a:r>
                      <a:r>
                        <a:rPr lang="en-US" sz="1300" dirty="0" err="1">
                          <a:effectLst/>
                        </a:rPr>
                        <a:t>bồi</a:t>
                      </a:r>
                      <a:r>
                        <a:rPr lang="en-US" sz="1300" dirty="0">
                          <a:effectLst/>
                        </a:rPr>
                        <a:t> </a:t>
                      </a:r>
                      <a:r>
                        <a:rPr lang="en-US" sz="1300" dirty="0" err="1">
                          <a:effectLst/>
                        </a:rPr>
                        <a:t>thường</a:t>
                      </a:r>
                      <a:r>
                        <a:rPr lang="en-US" sz="1300" dirty="0">
                          <a:effectLst/>
                        </a:rPr>
                        <a:t> </a:t>
                      </a:r>
                      <a:r>
                        <a:rPr lang="en-US" sz="1300" dirty="0" err="1">
                          <a:effectLst/>
                        </a:rPr>
                        <a:t>và</a:t>
                      </a:r>
                      <a:r>
                        <a:rPr lang="en-US" sz="1300" dirty="0">
                          <a:effectLst/>
                        </a:rPr>
                        <a:t> </a:t>
                      </a:r>
                      <a:r>
                        <a:rPr lang="en-US" sz="1300" dirty="0" err="1">
                          <a:effectLst/>
                        </a:rPr>
                        <a:t>tái</a:t>
                      </a:r>
                      <a:r>
                        <a:rPr lang="en-US" sz="1300" dirty="0">
                          <a:effectLst/>
                        </a:rPr>
                        <a:t> </a:t>
                      </a:r>
                      <a:r>
                        <a:rPr lang="en-US" sz="1300" dirty="0" err="1">
                          <a:effectLst/>
                        </a:rPr>
                        <a:t>định</a:t>
                      </a:r>
                      <a:r>
                        <a:rPr lang="en-US" sz="1300" dirty="0">
                          <a:effectLst/>
                        </a:rPr>
                        <a:t> </a:t>
                      </a:r>
                      <a:r>
                        <a:rPr lang="en-US" sz="1300" dirty="0" err="1">
                          <a:effectLst/>
                        </a:rPr>
                        <a:t>cư</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4,971,871,697</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20,000,000</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260,000,000</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5,251,871,697</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7778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4</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a:effectLst/>
                        </a:rPr>
                        <a:t>Chi </a:t>
                      </a:r>
                      <a:r>
                        <a:rPr lang="en-US" sz="1300" dirty="0" err="1">
                          <a:effectLst/>
                        </a:rPr>
                        <a:t>phí</a:t>
                      </a:r>
                      <a:r>
                        <a:rPr lang="en-US" sz="1300" dirty="0">
                          <a:effectLst/>
                        </a:rPr>
                        <a:t> </a:t>
                      </a:r>
                      <a:r>
                        <a:rPr lang="en-US" sz="1300" dirty="0" err="1">
                          <a:effectLst/>
                        </a:rPr>
                        <a:t>quản</a:t>
                      </a:r>
                      <a:r>
                        <a:rPr lang="en-US" sz="1300" dirty="0">
                          <a:effectLst/>
                        </a:rPr>
                        <a:t> </a:t>
                      </a:r>
                      <a:r>
                        <a:rPr lang="en-US" sz="1300" dirty="0" err="1">
                          <a:effectLst/>
                        </a:rPr>
                        <a:t>lý</a:t>
                      </a:r>
                      <a:r>
                        <a:rPr lang="en-US" sz="1300" dirty="0">
                          <a:effectLst/>
                        </a:rPr>
                        <a:t> </a:t>
                      </a:r>
                      <a:r>
                        <a:rPr lang="en-US" sz="1300" dirty="0" err="1">
                          <a:effectLst/>
                        </a:rPr>
                        <a:t>dự</a:t>
                      </a:r>
                      <a:r>
                        <a:rPr lang="en-US" sz="1300" dirty="0">
                          <a:effectLst/>
                        </a:rPr>
                        <a:t> </a:t>
                      </a:r>
                      <a:r>
                        <a:rPr lang="en-US" sz="1300" dirty="0" err="1">
                          <a:effectLst/>
                        </a:rPr>
                        <a:t>án</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875,512,572</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186,509,966</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658,121,239</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1,720,143,777</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2718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5</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a:effectLst/>
                        </a:rPr>
                        <a:t>Chi </a:t>
                      </a:r>
                      <a:r>
                        <a:rPr lang="en-US" sz="1300" dirty="0" err="1">
                          <a:effectLst/>
                        </a:rPr>
                        <a:t>phí</a:t>
                      </a:r>
                      <a:r>
                        <a:rPr lang="en-US" sz="1300" dirty="0">
                          <a:effectLst/>
                        </a:rPr>
                        <a:t> </a:t>
                      </a:r>
                      <a:r>
                        <a:rPr lang="en-US" sz="1300" dirty="0" err="1">
                          <a:effectLst/>
                        </a:rPr>
                        <a:t>tư</a:t>
                      </a:r>
                      <a:r>
                        <a:rPr lang="en-US" sz="1300" dirty="0">
                          <a:effectLst/>
                        </a:rPr>
                        <a:t> </a:t>
                      </a:r>
                      <a:r>
                        <a:rPr lang="en-US" sz="1300" dirty="0" err="1">
                          <a:effectLst/>
                        </a:rPr>
                        <a:t>vấn</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3,301,555,065</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1,040,057,597</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2,786,096,576</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7,127,709,238</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2718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6</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a:effectLst/>
                        </a:rPr>
                        <a:t>Các chi </a:t>
                      </a:r>
                      <a:r>
                        <a:rPr lang="en-US" sz="1300" dirty="0" err="1">
                          <a:effectLst/>
                        </a:rPr>
                        <a:t>phí</a:t>
                      </a:r>
                      <a:r>
                        <a:rPr lang="en-US" sz="1300" dirty="0">
                          <a:effectLst/>
                        </a:rPr>
                        <a:t> </a:t>
                      </a:r>
                      <a:r>
                        <a:rPr lang="en-US" sz="1300" dirty="0" err="1">
                          <a:effectLst/>
                        </a:rPr>
                        <a:t>khác</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2,191,084,225</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263,631,074</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1,058,672,519</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a:effectLst/>
                        </a:rPr>
                        <a:t>3,513,387,818</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2718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7</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err="1">
                          <a:effectLst/>
                        </a:rPr>
                        <a:t>Dự</a:t>
                      </a:r>
                      <a:r>
                        <a:rPr lang="en-US" sz="1300" dirty="0">
                          <a:effectLst/>
                        </a:rPr>
                        <a:t> </a:t>
                      </a:r>
                      <a:r>
                        <a:rPr lang="en-US" sz="1300" dirty="0" err="1">
                          <a:effectLst/>
                        </a:rPr>
                        <a:t>phòng</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9,156,384,151</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1,440,701,698</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5,989,837,872</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16,586,923,722</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49025">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ctr">
                        <a:spcBef>
                          <a:spcPts val="0"/>
                        </a:spcBef>
                        <a:spcAft>
                          <a:spcPts val="0"/>
                        </a:spcAft>
                      </a:pPr>
                      <a:r>
                        <a:rPr lang="en-US" sz="1300">
                          <a:effectLst/>
                        </a:rPr>
                        <a:t> </a:t>
                      </a:r>
                      <a:endParaRPr lang="en-US" sz="130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spcBef>
                          <a:spcPts val="0"/>
                        </a:spcBef>
                        <a:spcAft>
                          <a:spcPts val="0"/>
                        </a:spcAft>
                      </a:pPr>
                      <a:r>
                        <a:rPr lang="en-US" sz="1300" dirty="0">
                          <a:effectLst/>
                        </a:rPr>
                        <a:t>TỔNG (</a:t>
                      </a:r>
                      <a:r>
                        <a:rPr lang="en-US" sz="1300" dirty="0" err="1">
                          <a:effectLst/>
                        </a:rPr>
                        <a:t>làm</a:t>
                      </a:r>
                      <a:r>
                        <a:rPr lang="en-US" sz="1300" dirty="0">
                          <a:effectLst/>
                        </a:rPr>
                        <a:t> </a:t>
                      </a:r>
                      <a:r>
                        <a:rPr lang="en-US" sz="1300" dirty="0" err="1">
                          <a:effectLst/>
                        </a:rPr>
                        <a:t>tròn</a:t>
                      </a:r>
                      <a:r>
                        <a:rPr lang="en-US" sz="1300" dirty="0">
                          <a:effectLst/>
                        </a:rPr>
                        <a:t>)</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69,592,204,590</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11,024,900,000</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45,817,764,443</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algn="r">
                        <a:spcBef>
                          <a:spcPts val="0"/>
                        </a:spcBef>
                        <a:spcAft>
                          <a:spcPts val="0"/>
                        </a:spcAft>
                      </a:pPr>
                      <a:r>
                        <a:rPr lang="en-US" sz="1300" dirty="0">
                          <a:effectLst/>
                        </a:rPr>
                        <a:t>126,434,869,033</a:t>
                      </a:r>
                      <a:endParaRPr lang="en-US" sz="1300" dirty="0">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bl>
          </a:graphicData>
        </a:graphic>
      </p:graphicFrame>
      <p:sp>
        <p:nvSpPr>
          <p:cNvPr id="9" name="Slide Number Placeholder 4">
            <a:extLst>
              <a:ext uri="{FF2B5EF4-FFF2-40B4-BE49-F238E27FC236}">
                <a16:creationId xmlns:a16="http://schemas.microsoft.com/office/drawing/2014/main" id="{AFA048B7-AF1C-4F6F-ED10-B091FF6CCB71}"/>
              </a:ext>
            </a:extLst>
          </p:cNvPr>
          <p:cNvSpPr txBox="1">
            <a:spLocks/>
          </p:cNvSpPr>
          <p:nvPr/>
        </p:nvSpPr>
        <p:spPr>
          <a:xfrm>
            <a:off x="7335253" y="7860298"/>
            <a:ext cx="21336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E311DA5-C848-457E-94C7-D176B743C87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68614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56F65323-3855-4AE2-BA48-D2C4E2DFAC52}"/>
              </a:ext>
            </a:extLst>
          </p:cNvPr>
          <p:cNvSpPr txBox="1">
            <a:spLocks/>
          </p:cNvSpPr>
          <p:nvPr/>
        </p:nvSpPr>
        <p:spPr>
          <a:xfrm>
            <a:off x="597123" y="1419522"/>
            <a:ext cx="11108325" cy="923136"/>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vi-VN"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Biểu mẫu thông tin thường trình bày phân tích kinh tế tài chính trong FS (tiếp)</a:t>
            </a:r>
            <a:endParaRPr kumimoji="0" lang="vi-VN" sz="3200" b="1" i="0" u="none" strike="noStrike" kern="0" cap="none" spc="0" normalizeH="0" baseline="0" noProof="0" dirty="0">
              <a:ln>
                <a:noFill/>
              </a:ln>
              <a:solidFill>
                <a:srgbClr val="FFFFFF"/>
              </a:solidFill>
              <a:effectLst/>
              <a:uLnTx/>
              <a:uFillTx/>
              <a:latin typeface="Arial" panose="020B0604020202020204" pitchFamily="34" charset="0"/>
              <a:cs typeface="Arial"/>
              <a:sym typeface="Arial"/>
            </a:endParaRPr>
          </a:p>
        </p:txBody>
      </p:sp>
      <p:sp>
        <p:nvSpPr>
          <p:cNvPr id="10" name="Slide Number Placeholder 4">
            <a:extLst>
              <a:ext uri="{FF2B5EF4-FFF2-40B4-BE49-F238E27FC236}">
                <a16:creationId xmlns:a16="http://schemas.microsoft.com/office/drawing/2014/main" id="{2B7BEFC3-CA18-BC2F-538B-D98FABA87FF5}"/>
              </a:ext>
            </a:extLst>
          </p:cNvPr>
          <p:cNvSpPr txBox="1">
            <a:spLocks/>
          </p:cNvSpPr>
          <p:nvPr/>
        </p:nvSpPr>
        <p:spPr>
          <a:xfrm>
            <a:off x="7355802" y="8548666"/>
            <a:ext cx="21336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E311DA5-C848-457E-94C7-D176B743C87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graphicFrame>
        <p:nvGraphicFramePr>
          <p:cNvPr id="11" name="Table 10">
            <a:extLst>
              <a:ext uri="{FF2B5EF4-FFF2-40B4-BE49-F238E27FC236}">
                <a16:creationId xmlns:a16="http://schemas.microsoft.com/office/drawing/2014/main" id="{3E59CD2E-7E0A-E6C1-97AD-F5F1DCFD6468}"/>
              </a:ext>
            </a:extLst>
          </p:cNvPr>
          <p:cNvGraphicFramePr>
            <a:graphicFrameLocks noGrp="1"/>
          </p:cNvGraphicFramePr>
          <p:nvPr>
            <p:extLst>
              <p:ext uri="{D42A27DB-BD31-4B8C-83A1-F6EECF244321}">
                <p14:modId xmlns:p14="http://schemas.microsoft.com/office/powerpoint/2010/main" val="1259454962"/>
              </p:ext>
            </p:extLst>
          </p:nvPr>
        </p:nvGraphicFramePr>
        <p:xfrm>
          <a:off x="1557931" y="4259611"/>
          <a:ext cx="3358299" cy="1349411"/>
        </p:xfrm>
        <a:graphic>
          <a:graphicData uri="http://schemas.openxmlformats.org/drawingml/2006/table">
            <a:tbl>
              <a:tblPr firstRow="1" firstCol="1" lastRow="1" lastCol="1" bandRow="1" bandCol="1"/>
              <a:tblGrid>
                <a:gridCol w="2356022">
                  <a:extLst>
                    <a:ext uri="{9D8B030D-6E8A-4147-A177-3AD203B41FA5}">
                      <a16:colId xmlns:a16="http://schemas.microsoft.com/office/drawing/2014/main" val="20000"/>
                    </a:ext>
                  </a:extLst>
                </a:gridCol>
                <a:gridCol w="1002277">
                  <a:extLst>
                    <a:ext uri="{9D8B030D-6E8A-4147-A177-3AD203B41FA5}">
                      <a16:colId xmlns:a16="http://schemas.microsoft.com/office/drawing/2014/main" val="20001"/>
                    </a:ext>
                  </a:extLst>
                </a:gridCol>
              </a:tblGrid>
              <a:tr h="57458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err="1">
                          <a:solidFill>
                            <a:schemeClr val="tx1"/>
                          </a:solidFill>
                          <a:effectLst/>
                        </a:rPr>
                        <a:t>Các</a:t>
                      </a:r>
                      <a:r>
                        <a:rPr lang="en-US" sz="1500" dirty="0">
                          <a:solidFill>
                            <a:schemeClr val="tx1"/>
                          </a:solidFill>
                          <a:effectLst/>
                        </a:rPr>
                        <a:t> </a:t>
                      </a:r>
                      <a:r>
                        <a:rPr lang="en-US" sz="1500" dirty="0" err="1">
                          <a:solidFill>
                            <a:schemeClr val="tx1"/>
                          </a:solidFill>
                          <a:effectLst/>
                        </a:rPr>
                        <a:t>chỉ</a:t>
                      </a:r>
                      <a:r>
                        <a:rPr lang="en-US" sz="1500" dirty="0">
                          <a:solidFill>
                            <a:schemeClr val="tx1"/>
                          </a:solidFill>
                          <a:effectLst/>
                        </a:rPr>
                        <a:t> </a:t>
                      </a:r>
                      <a:r>
                        <a:rPr lang="en-US" sz="1500" dirty="0" err="1">
                          <a:solidFill>
                            <a:schemeClr val="tx1"/>
                          </a:solidFill>
                          <a:effectLst/>
                        </a:rPr>
                        <a:t>tiêu</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err="1">
                          <a:solidFill>
                            <a:schemeClr val="tx1"/>
                          </a:solidFill>
                          <a:effectLst/>
                        </a:rPr>
                        <a:t>Kết</a:t>
                      </a:r>
                      <a:r>
                        <a:rPr lang="en-US" sz="1500" dirty="0">
                          <a:solidFill>
                            <a:schemeClr val="tx1"/>
                          </a:solidFill>
                          <a:effectLst/>
                        </a:rPr>
                        <a:t> </a:t>
                      </a:r>
                      <a:r>
                        <a:rPr lang="en-US" sz="1500" dirty="0" err="1">
                          <a:solidFill>
                            <a:schemeClr val="tx1"/>
                          </a:solidFill>
                          <a:effectLst/>
                        </a:rPr>
                        <a:t>quả</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0"/>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NPV (</a:t>
                      </a:r>
                      <a:r>
                        <a:rPr lang="en-US" sz="1500" dirty="0" err="1">
                          <a:solidFill>
                            <a:schemeClr val="tx1"/>
                          </a:solidFill>
                          <a:effectLst/>
                        </a:rPr>
                        <a:t>triệu</a:t>
                      </a:r>
                      <a:r>
                        <a:rPr lang="en-US" sz="1500" dirty="0">
                          <a:solidFill>
                            <a:schemeClr val="tx1"/>
                          </a:solidFill>
                          <a:effectLst/>
                        </a:rPr>
                        <a:t> </a:t>
                      </a:r>
                      <a:r>
                        <a:rPr lang="en-US" sz="1500" dirty="0" err="1">
                          <a:solidFill>
                            <a:schemeClr val="tx1"/>
                          </a:solidFill>
                          <a:effectLst/>
                        </a:rPr>
                        <a:t>đồng</a:t>
                      </a:r>
                      <a:r>
                        <a:rPr lang="en-US" sz="1500" dirty="0">
                          <a:solidFill>
                            <a:schemeClr val="tx1"/>
                          </a:solidFill>
                          <a:effectLst/>
                        </a:rPr>
                        <a:t>)</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a:solidFill>
                            <a:schemeClr val="tx1"/>
                          </a:solidFill>
                          <a:effectLst/>
                        </a:rPr>
                        <a:t>37,280</a:t>
                      </a:r>
                      <a:endParaRPr lang="en-US" sz="150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1"/>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B/C</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1.18</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2"/>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IRR (%)</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13</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3"/>
                  </a:ext>
                </a:extLst>
              </a:tr>
            </a:tbl>
          </a:graphicData>
        </a:graphic>
      </p:graphicFrame>
      <p:graphicFrame>
        <p:nvGraphicFramePr>
          <p:cNvPr id="12" name="Table 11">
            <a:extLst>
              <a:ext uri="{FF2B5EF4-FFF2-40B4-BE49-F238E27FC236}">
                <a16:creationId xmlns:a16="http://schemas.microsoft.com/office/drawing/2014/main" id="{A398FFC5-18F4-5438-66A4-5377147E544F}"/>
              </a:ext>
            </a:extLst>
          </p:cNvPr>
          <p:cNvGraphicFramePr>
            <a:graphicFrameLocks noGrp="1"/>
          </p:cNvGraphicFramePr>
          <p:nvPr>
            <p:extLst>
              <p:ext uri="{D42A27DB-BD31-4B8C-83A1-F6EECF244321}">
                <p14:modId xmlns:p14="http://schemas.microsoft.com/office/powerpoint/2010/main" val="3958464446"/>
              </p:ext>
            </p:extLst>
          </p:nvPr>
        </p:nvGraphicFramePr>
        <p:xfrm>
          <a:off x="6853031" y="4210418"/>
          <a:ext cx="3380874" cy="1398604"/>
        </p:xfrm>
        <a:graphic>
          <a:graphicData uri="http://schemas.openxmlformats.org/drawingml/2006/table">
            <a:tbl>
              <a:tblPr firstRow="1" firstCol="1" lastRow="1" lastCol="1" bandRow="1" bandCol="1"/>
              <a:tblGrid>
                <a:gridCol w="1852916">
                  <a:extLst>
                    <a:ext uri="{9D8B030D-6E8A-4147-A177-3AD203B41FA5}">
                      <a16:colId xmlns:a16="http://schemas.microsoft.com/office/drawing/2014/main" val="20000"/>
                    </a:ext>
                  </a:extLst>
                </a:gridCol>
                <a:gridCol w="1527958">
                  <a:extLst>
                    <a:ext uri="{9D8B030D-6E8A-4147-A177-3AD203B41FA5}">
                      <a16:colId xmlns:a16="http://schemas.microsoft.com/office/drawing/2014/main" val="20001"/>
                    </a:ext>
                  </a:extLst>
                </a:gridCol>
              </a:tblGrid>
              <a:tr h="60852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err="1">
                          <a:solidFill>
                            <a:schemeClr val="tx1"/>
                          </a:solidFill>
                          <a:effectLst/>
                        </a:rPr>
                        <a:t>Các</a:t>
                      </a:r>
                      <a:r>
                        <a:rPr lang="en-US" sz="1500" dirty="0">
                          <a:solidFill>
                            <a:schemeClr val="tx1"/>
                          </a:solidFill>
                          <a:effectLst/>
                        </a:rPr>
                        <a:t> </a:t>
                      </a:r>
                      <a:r>
                        <a:rPr lang="en-US" sz="1500" dirty="0" err="1">
                          <a:solidFill>
                            <a:schemeClr val="tx1"/>
                          </a:solidFill>
                          <a:effectLst/>
                        </a:rPr>
                        <a:t>chỉ</a:t>
                      </a:r>
                      <a:r>
                        <a:rPr lang="en-US" sz="1500" dirty="0">
                          <a:solidFill>
                            <a:schemeClr val="tx1"/>
                          </a:solidFill>
                          <a:effectLst/>
                        </a:rPr>
                        <a:t> </a:t>
                      </a:r>
                      <a:r>
                        <a:rPr lang="en-US" sz="1500" dirty="0" err="1">
                          <a:solidFill>
                            <a:schemeClr val="tx1"/>
                          </a:solidFill>
                          <a:effectLst/>
                        </a:rPr>
                        <a:t>tiêu</a:t>
                      </a:r>
                      <a:endParaRPr lang="en-US" sz="1500" dirty="0">
                        <a:solidFill>
                          <a:schemeClr val="tx1"/>
                        </a:solidFill>
                        <a:effectLst/>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err="1">
                          <a:solidFill>
                            <a:schemeClr val="tx1"/>
                          </a:solidFill>
                          <a:effectLst/>
                        </a:rPr>
                        <a:t>Kết</a:t>
                      </a:r>
                      <a:r>
                        <a:rPr lang="en-US" sz="1500" dirty="0">
                          <a:solidFill>
                            <a:schemeClr val="tx1"/>
                          </a:solidFill>
                          <a:effectLst/>
                        </a:rPr>
                        <a:t> </a:t>
                      </a:r>
                      <a:r>
                        <a:rPr lang="en-US" sz="1500" dirty="0" err="1">
                          <a:solidFill>
                            <a:schemeClr val="tx1"/>
                          </a:solidFill>
                          <a:effectLst/>
                        </a:rPr>
                        <a:t>quả</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0"/>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NPV (</a:t>
                      </a:r>
                      <a:r>
                        <a:rPr lang="en-US" sz="1500" dirty="0" err="1">
                          <a:solidFill>
                            <a:schemeClr val="tx1"/>
                          </a:solidFill>
                          <a:effectLst/>
                        </a:rPr>
                        <a:t>triệu</a:t>
                      </a:r>
                      <a:r>
                        <a:rPr lang="en-US" sz="1500" dirty="0">
                          <a:solidFill>
                            <a:schemeClr val="tx1"/>
                          </a:solidFill>
                          <a:effectLst/>
                        </a:rPr>
                        <a:t> </a:t>
                      </a:r>
                      <a:r>
                        <a:rPr lang="en-US" sz="1500" dirty="0" err="1">
                          <a:solidFill>
                            <a:schemeClr val="tx1"/>
                          </a:solidFill>
                          <a:effectLst/>
                        </a:rPr>
                        <a:t>đồng</a:t>
                      </a:r>
                      <a:r>
                        <a:rPr lang="en-US" sz="1500" dirty="0">
                          <a:solidFill>
                            <a:schemeClr val="tx1"/>
                          </a:solidFill>
                          <a:effectLst/>
                        </a:rPr>
                        <a:t>)</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45,620</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1"/>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B/C</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1.32</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2"/>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IRR (%)</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14.6</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3"/>
                  </a:ext>
                </a:extLst>
              </a:tr>
            </a:tbl>
          </a:graphicData>
        </a:graphic>
      </p:graphicFrame>
      <p:sp>
        <p:nvSpPr>
          <p:cNvPr id="13" name="TextBox 12">
            <a:extLst>
              <a:ext uri="{FF2B5EF4-FFF2-40B4-BE49-F238E27FC236}">
                <a16:creationId xmlns:a16="http://schemas.microsoft.com/office/drawing/2014/main" id="{D1515322-F2F6-7D40-9002-8BF95BA4FB15}"/>
              </a:ext>
            </a:extLst>
          </p:cNvPr>
          <p:cNvSpPr txBox="1"/>
          <p:nvPr/>
        </p:nvSpPr>
        <p:spPr>
          <a:xfrm>
            <a:off x="930634" y="2816433"/>
            <a:ext cx="3821880" cy="430887"/>
          </a:xfrm>
          <a:prstGeom prst="rect">
            <a:avLst/>
          </a:prstGeom>
          <a:noFill/>
        </p:spPr>
        <p:txBody>
          <a:bodyPr wrap="none" rtlCol="0">
            <a:spAutoFit/>
          </a:bodyPr>
          <a:lstStyle/>
          <a:p>
            <a:pPr>
              <a:buClr>
                <a:srgbClr val="000000"/>
              </a:buClr>
              <a:buFont typeface="Arial"/>
              <a:buNone/>
            </a:pPr>
            <a:r>
              <a:rPr lang="en-US" sz="2200" i="1" kern="0" dirty="0">
                <a:solidFill>
                  <a:srgbClr val="000000"/>
                </a:solidFill>
                <a:latin typeface="Arial" panose="020B0604020202020204"/>
                <a:ea typeface="Calibri" panose="020F0502020204030204" pitchFamily="34" charset="0"/>
                <a:cs typeface="Calibri" panose="020F0502020204030204" pitchFamily="34" charset="0"/>
                <a:sym typeface="Arial"/>
              </a:rPr>
              <a:t>7.2. PHÂN TÍCH TÀI CHÍNH:</a:t>
            </a:r>
          </a:p>
        </p:txBody>
      </p:sp>
      <p:sp>
        <p:nvSpPr>
          <p:cNvPr id="14" name="TextBox 13">
            <a:extLst>
              <a:ext uri="{FF2B5EF4-FFF2-40B4-BE49-F238E27FC236}">
                <a16:creationId xmlns:a16="http://schemas.microsoft.com/office/drawing/2014/main" id="{6881264F-1D3A-CE4D-90CA-6A7E7F8F7233}"/>
              </a:ext>
            </a:extLst>
          </p:cNvPr>
          <p:cNvSpPr txBox="1"/>
          <p:nvPr/>
        </p:nvSpPr>
        <p:spPr>
          <a:xfrm>
            <a:off x="1412999" y="3721095"/>
            <a:ext cx="2294218" cy="369332"/>
          </a:xfrm>
          <a:prstGeom prst="rect">
            <a:avLst/>
          </a:prstGeom>
          <a:noFill/>
        </p:spPr>
        <p:txBody>
          <a:bodyPr wrap="none" rtlCol="0">
            <a:spAutoFit/>
          </a:bodyPr>
          <a:lstStyle/>
          <a:p>
            <a:pPr>
              <a:buClr>
                <a:srgbClr val="000000"/>
              </a:buClr>
              <a:buFont typeface="Arial"/>
              <a:buNone/>
            </a:pP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Phân</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tích</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tài</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chính</a:t>
            </a:r>
            <a:endParaRPr lang="en-US" kern="0" dirty="0">
              <a:solidFill>
                <a:srgbClr val="000000"/>
              </a:solidFill>
              <a:latin typeface="Arial" panose="020B0604020202020204"/>
              <a:ea typeface="Calibri" panose="020F0502020204030204" pitchFamily="34" charset="0"/>
              <a:cs typeface="Calibri" panose="020F0502020204030204" pitchFamily="34" charset="0"/>
              <a:sym typeface="Arial"/>
            </a:endParaRPr>
          </a:p>
        </p:txBody>
      </p:sp>
      <p:sp>
        <p:nvSpPr>
          <p:cNvPr id="15" name="TextBox 14">
            <a:extLst>
              <a:ext uri="{FF2B5EF4-FFF2-40B4-BE49-F238E27FC236}">
                <a16:creationId xmlns:a16="http://schemas.microsoft.com/office/drawing/2014/main" id="{DBF17784-C881-8E30-EC14-E01BCB94DE5A}"/>
              </a:ext>
            </a:extLst>
          </p:cNvPr>
          <p:cNvSpPr txBox="1"/>
          <p:nvPr/>
        </p:nvSpPr>
        <p:spPr>
          <a:xfrm>
            <a:off x="6610496" y="3671903"/>
            <a:ext cx="2730235" cy="369332"/>
          </a:xfrm>
          <a:prstGeom prst="rect">
            <a:avLst/>
          </a:prstGeom>
          <a:noFill/>
        </p:spPr>
        <p:txBody>
          <a:bodyPr wrap="none" rtlCol="0">
            <a:spAutoFit/>
          </a:bodyPr>
          <a:lstStyle/>
          <a:p>
            <a:pPr>
              <a:buClr>
                <a:srgbClr val="000000"/>
              </a:buClr>
              <a:buFont typeface="Arial"/>
              <a:buNone/>
            </a:pP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Chỉ</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tiêu</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kinh</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tế</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xã</a:t>
            </a: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a:t>
            </a:r>
            <a:r>
              <a:rPr lang="en-US" kern="0" dirty="0" err="1">
                <a:solidFill>
                  <a:srgbClr val="000000"/>
                </a:solidFill>
                <a:latin typeface="Arial" panose="020B0604020202020204"/>
                <a:ea typeface="Calibri" panose="020F0502020204030204" pitchFamily="34" charset="0"/>
                <a:cs typeface="Calibri" panose="020F0502020204030204" pitchFamily="34" charset="0"/>
                <a:sym typeface="Arial"/>
              </a:rPr>
              <a:t>hội</a:t>
            </a:r>
            <a:endParaRPr lang="en-US" kern="0" dirty="0">
              <a:solidFill>
                <a:srgbClr val="000000"/>
              </a:solidFill>
              <a:latin typeface="Arial" panose="020B0604020202020204"/>
              <a:ea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420228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880BD3A8-3AF4-D9FE-FB6C-AC9C6C891ACA}"/>
              </a:ext>
            </a:extLst>
          </p:cNvPr>
          <p:cNvSpPr txBox="1">
            <a:spLocks/>
          </p:cNvSpPr>
          <p:nvPr/>
        </p:nvSpPr>
        <p:spPr>
          <a:xfrm>
            <a:off x="829149" y="1189169"/>
            <a:ext cx="10515599" cy="577986"/>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Các </a:t>
            </a:r>
            <a:r>
              <a:rPr kumimoji="0" lang="en-US" sz="2800" b="1" i="0" u="none" strike="noStrike" kern="0" cap="none" spc="0" normalizeH="0" baseline="0" noProof="0" dirty="0" err="1">
                <a:ln>
                  <a:noFill/>
                </a:ln>
                <a:solidFill>
                  <a:srgbClr val="FFFFFF"/>
                </a:solidFill>
                <a:effectLst/>
                <a:uLnTx/>
                <a:uFillTx/>
                <a:latin typeface="Arial"/>
                <a:cs typeface="Arial"/>
                <a:sym typeface="Arial"/>
              </a:rPr>
              <a:t>vấn</a:t>
            </a:r>
            <a:r>
              <a:rPr kumimoji="0" lang="en-US" sz="2800" b="1" i="0" u="none" strike="noStrike" kern="0" cap="none" spc="0" normalizeH="0" baseline="0" noProof="0" dirty="0">
                <a:ln>
                  <a:noFill/>
                </a:ln>
                <a:solidFill>
                  <a:srgbClr val="FFFFFF"/>
                </a:solidFill>
                <a:effectLst/>
                <a:uLnTx/>
                <a:uFillTx/>
                <a:latin typeface="Arial"/>
                <a:cs typeface="Arial"/>
                <a:sym typeface="Arial"/>
              </a:rPr>
              <a:t> </a:t>
            </a:r>
            <a:r>
              <a:rPr kumimoji="0" lang="en-US" sz="2800" b="1" i="0" u="none" strike="noStrike" kern="0" cap="none" spc="0" normalizeH="0" baseline="0" noProof="0" dirty="0" err="1">
                <a:ln>
                  <a:noFill/>
                </a:ln>
                <a:solidFill>
                  <a:srgbClr val="FFFFFF"/>
                </a:solidFill>
                <a:effectLst/>
                <a:uLnTx/>
                <a:uFillTx/>
                <a:latin typeface="Arial"/>
                <a:cs typeface="Arial"/>
                <a:sym typeface="Arial"/>
              </a:rPr>
              <a:t>đề</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9" name="Content Placeholder 2">
            <a:extLst>
              <a:ext uri="{FF2B5EF4-FFF2-40B4-BE49-F238E27FC236}">
                <a16:creationId xmlns:a16="http://schemas.microsoft.com/office/drawing/2014/main" id="{2EBEC4DB-3F7C-5CB4-1586-F895FCE0808D}"/>
              </a:ext>
            </a:extLst>
          </p:cNvPr>
          <p:cNvSpPr txBox="1">
            <a:spLocks/>
          </p:cNvSpPr>
          <p:nvPr/>
        </p:nvSpPr>
        <p:spPr>
          <a:xfrm>
            <a:off x="953279" y="1962259"/>
            <a:ext cx="10515598" cy="4051719"/>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US" sz="2500" kern="0" dirty="0" err="1">
                <a:solidFill>
                  <a:schemeClr val="tx1"/>
                </a:solidFill>
                <a:latin typeface="Arial" panose="020B0604020202020204"/>
              </a:rPr>
              <a:t>Một</a:t>
            </a:r>
            <a:r>
              <a:rPr lang="en-US" sz="2500" kern="0" dirty="0">
                <a:solidFill>
                  <a:schemeClr val="tx1"/>
                </a:solidFill>
                <a:latin typeface="Arial" panose="020B0604020202020204"/>
              </a:rPr>
              <a:t> số </a:t>
            </a:r>
            <a:r>
              <a:rPr lang="en-US" sz="2500" kern="0" dirty="0" err="1">
                <a:solidFill>
                  <a:schemeClr val="tx1"/>
                </a:solidFill>
                <a:latin typeface="Arial" panose="020B0604020202020204"/>
              </a:rPr>
              <a:t>vấn</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đề</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trong</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phân</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tích</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tài</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chính</a:t>
            </a:r>
            <a:r>
              <a:rPr lang="en-US" sz="2500" kern="0" dirty="0">
                <a:solidFill>
                  <a:schemeClr val="tx1"/>
                </a:solidFill>
                <a:latin typeface="Arial" panose="020B0604020202020204"/>
              </a:rPr>
              <a:t> - </a:t>
            </a:r>
            <a:r>
              <a:rPr lang="en-US" sz="2500" kern="0" dirty="0" err="1">
                <a:solidFill>
                  <a:schemeClr val="tx1"/>
                </a:solidFill>
                <a:latin typeface="Arial" panose="020B0604020202020204"/>
              </a:rPr>
              <a:t>kinh</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tế</a:t>
            </a:r>
            <a:r>
              <a:rPr lang="en-US" sz="2500" kern="0" dirty="0">
                <a:solidFill>
                  <a:schemeClr val="tx1"/>
                </a:solidFill>
                <a:latin typeface="Arial" panose="020B0604020202020204"/>
              </a:rPr>
              <a:t>:</a:t>
            </a:r>
          </a:p>
          <a:p>
            <a:pPr marL="742950" indent="-514350">
              <a:buClr>
                <a:srgbClr val="000000"/>
              </a:buClr>
              <a:buFont typeface="Arial" panose="020B0604020202020204" pitchFamily="34" charset="0"/>
              <a:buChar char="•"/>
            </a:pPr>
            <a:r>
              <a:rPr lang="en-US" sz="2500" kern="0" dirty="0" err="1">
                <a:solidFill>
                  <a:schemeClr val="tx1"/>
                </a:solidFill>
                <a:latin typeface="Arial" panose="020B0604020202020204"/>
              </a:rPr>
              <a:t>Không</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phân</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biệt</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rõ</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giữa</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các</a:t>
            </a:r>
            <a:r>
              <a:rPr lang="en-US" sz="2500" kern="0" dirty="0">
                <a:solidFill>
                  <a:schemeClr val="tx1"/>
                </a:solidFill>
                <a:latin typeface="Arial" panose="020B0604020202020204"/>
              </a:rPr>
              <a:t> chi </a:t>
            </a:r>
            <a:r>
              <a:rPr lang="en-US" sz="2500" kern="0" dirty="0" err="1">
                <a:solidFill>
                  <a:schemeClr val="tx1"/>
                </a:solidFill>
                <a:latin typeface="Arial" panose="020B0604020202020204"/>
              </a:rPr>
              <a:t>phí</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kinh</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tế</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và</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tài</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chính</a:t>
            </a:r>
            <a:endParaRPr lang="en-US" sz="2500" kern="0" dirty="0">
              <a:solidFill>
                <a:schemeClr val="tx1"/>
              </a:solidFill>
              <a:latin typeface="Arial" panose="020B0604020202020204"/>
            </a:endParaRPr>
          </a:p>
          <a:p>
            <a:pPr marL="742950" indent="-514350">
              <a:buClr>
                <a:srgbClr val="000000"/>
              </a:buClr>
              <a:buFont typeface="Arial" panose="020B0604020202020204" pitchFamily="34" charset="0"/>
              <a:buChar char="•"/>
            </a:pPr>
            <a:r>
              <a:rPr lang="en-US" sz="2500" kern="0" dirty="0" err="1">
                <a:solidFill>
                  <a:schemeClr val="tx1"/>
                </a:solidFill>
                <a:latin typeface="Arial" panose="020B0604020202020204"/>
              </a:rPr>
              <a:t>Sự</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khác</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biệt</a:t>
            </a:r>
            <a:r>
              <a:rPr lang="en-US" sz="2500" kern="0" dirty="0">
                <a:solidFill>
                  <a:schemeClr val="tx1"/>
                </a:solidFill>
                <a:latin typeface="Arial" panose="020B0604020202020204"/>
              </a:rPr>
              <a:t>/</a:t>
            </a:r>
            <a:r>
              <a:rPr lang="en-US" sz="2500" kern="0" dirty="0" err="1">
                <a:solidFill>
                  <a:schemeClr val="tx1"/>
                </a:solidFill>
                <a:latin typeface="Arial" panose="020B0604020202020204"/>
              </a:rPr>
              <a:t>chênh</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lệch</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giữa</a:t>
            </a:r>
            <a:r>
              <a:rPr lang="en-US" sz="2500" kern="0" dirty="0">
                <a:solidFill>
                  <a:schemeClr val="tx1"/>
                </a:solidFill>
                <a:latin typeface="Arial" panose="020B0604020202020204"/>
              </a:rPr>
              <a:t> 2 </a:t>
            </a:r>
            <a:r>
              <a:rPr lang="en-US" sz="2500" kern="0" dirty="0" err="1">
                <a:solidFill>
                  <a:schemeClr val="tx1"/>
                </a:solidFill>
                <a:latin typeface="Arial" panose="020B0604020202020204"/>
              </a:rPr>
              <a:t>góc</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độ</a:t>
            </a:r>
            <a:endParaRPr lang="en-US" sz="2500" kern="0" dirty="0">
              <a:solidFill>
                <a:schemeClr val="tx1"/>
              </a:solidFill>
              <a:latin typeface="Arial" panose="020B0604020202020204"/>
            </a:endParaRPr>
          </a:p>
          <a:p>
            <a:pPr marL="742950" indent="-514350">
              <a:buClr>
                <a:srgbClr val="000000"/>
              </a:buClr>
              <a:buFont typeface="Arial" panose="020B0604020202020204" pitchFamily="34" charset="0"/>
              <a:buChar char="•"/>
            </a:pPr>
            <a:r>
              <a:rPr lang="en-US" sz="2500" kern="0" dirty="0" err="1">
                <a:solidFill>
                  <a:schemeClr val="tx1"/>
                </a:solidFill>
                <a:latin typeface="Arial" panose="020B0604020202020204"/>
              </a:rPr>
              <a:t>Mức</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giá</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thường</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không</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nêu</a:t>
            </a:r>
            <a:r>
              <a:rPr lang="en-US" sz="2500" kern="0" dirty="0">
                <a:solidFill>
                  <a:schemeClr val="tx1"/>
                </a:solidFill>
                <a:latin typeface="Arial" panose="020B0604020202020204"/>
              </a:rPr>
              <a:t>/</a:t>
            </a:r>
            <a:r>
              <a:rPr lang="en-US" sz="2500" kern="0" dirty="0" err="1">
                <a:solidFill>
                  <a:schemeClr val="tx1"/>
                </a:solidFill>
                <a:latin typeface="Arial" panose="020B0604020202020204"/>
              </a:rPr>
              <a:t>cập</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nhật</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mức</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giá</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của</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năm</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nào</a:t>
            </a:r>
            <a:r>
              <a:rPr lang="en-US" sz="2500" kern="0" dirty="0">
                <a:solidFill>
                  <a:schemeClr val="tx1"/>
                </a:solidFill>
                <a:latin typeface="Arial" panose="020B0604020202020204"/>
              </a:rPr>
              <a:t>)</a:t>
            </a:r>
          </a:p>
          <a:p>
            <a:pPr marL="685800" indent="-457200">
              <a:buClr>
                <a:srgbClr val="000000"/>
              </a:buClr>
              <a:buFont typeface="Arial" panose="020B0604020202020204" pitchFamily="34" charset="0"/>
              <a:buChar char="•"/>
            </a:pPr>
            <a:r>
              <a:rPr lang="en-US" sz="2500" kern="0" dirty="0" err="1">
                <a:solidFill>
                  <a:schemeClr val="tx1"/>
                </a:solidFill>
                <a:latin typeface="Arial" panose="020B0604020202020204"/>
              </a:rPr>
              <a:t>Quá</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tóm</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tắt</a:t>
            </a:r>
            <a:r>
              <a:rPr lang="en-US" sz="2500" kern="0" dirty="0">
                <a:solidFill>
                  <a:schemeClr val="tx1"/>
                </a:solidFill>
                <a:latin typeface="Arial" panose="020B0604020202020204"/>
              </a:rPr>
              <a:t>, có </a:t>
            </a:r>
            <a:r>
              <a:rPr lang="en-US" sz="2500" kern="0" dirty="0" err="1">
                <a:solidFill>
                  <a:schemeClr val="tx1"/>
                </a:solidFill>
                <a:latin typeface="Arial" panose="020B0604020202020204"/>
              </a:rPr>
              <a:t>rất</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ít</a:t>
            </a:r>
            <a:r>
              <a:rPr lang="en-US" sz="2500" kern="0" dirty="0">
                <a:solidFill>
                  <a:schemeClr val="tx1"/>
                </a:solidFill>
                <a:latin typeface="Arial" panose="020B0604020202020204"/>
              </a:rPr>
              <a:t> thông tin </a:t>
            </a:r>
            <a:r>
              <a:rPr lang="en-US" sz="2500" kern="0" dirty="0" err="1">
                <a:solidFill>
                  <a:schemeClr val="tx1"/>
                </a:solidFill>
                <a:latin typeface="Arial" panose="020B0604020202020204"/>
              </a:rPr>
              <a:t>về</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rủi</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ro</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và</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lợi</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ích</a:t>
            </a:r>
            <a:r>
              <a:rPr lang="en-US" sz="2500" kern="0" dirty="0">
                <a:solidFill>
                  <a:schemeClr val="tx1"/>
                </a:solidFill>
                <a:latin typeface="Arial" panose="020B0604020202020204"/>
              </a:rPr>
              <a:t>: Trong </a:t>
            </a:r>
            <a:r>
              <a:rPr lang="en-US" sz="2500" kern="0" dirty="0" err="1">
                <a:solidFill>
                  <a:schemeClr val="tx1"/>
                </a:solidFill>
                <a:latin typeface="Arial" panose="020B0604020202020204"/>
              </a:rPr>
              <a:t>một</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báo</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cáo</a:t>
            </a:r>
            <a:r>
              <a:rPr lang="en-US" sz="2500" kern="0" dirty="0">
                <a:solidFill>
                  <a:schemeClr val="tx1"/>
                </a:solidFill>
                <a:latin typeface="Arial" panose="020B0604020202020204"/>
              </a:rPr>
              <a:t>/</a:t>
            </a:r>
            <a:r>
              <a:rPr lang="en-US" sz="2500" kern="0" dirty="0" err="1">
                <a:solidFill>
                  <a:schemeClr val="tx1"/>
                </a:solidFill>
                <a:latin typeface="Arial" panose="020B0604020202020204"/>
              </a:rPr>
              <a:t>hồ</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sơ</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rất</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dài</a:t>
            </a:r>
            <a:r>
              <a:rPr lang="en-US" sz="2500" kern="0" dirty="0">
                <a:solidFill>
                  <a:schemeClr val="tx1"/>
                </a:solidFill>
                <a:latin typeface="Arial" panose="020B0604020202020204"/>
              </a:rPr>
              <a:t>, phần </a:t>
            </a:r>
            <a:r>
              <a:rPr lang="en-US" sz="2500" kern="0" dirty="0" err="1">
                <a:solidFill>
                  <a:schemeClr val="tx1"/>
                </a:solidFill>
                <a:latin typeface="Arial" panose="020B0604020202020204"/>
              </a:rPr>
              <a:t>phân</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tích</a:t>
            </a:r>
            <a:r>
              <a:rPr lang="en-US" sz="2500" kern="0" dirty="0">
                <a:solidFill>
                  <a:schemeClr val="tx1"/>
                </a:solidFill>
                <a:latin typeface="Arial" panose="020B0604020202020204"/>
              </a:rPr>
              <a:t> TCKT </a:t>
            </a:r>
            <a:r>
              <a:rPr lang="en-US" sz="2500" kern="0" dirty="0" err="1">
                <a:solidFill>
                  <a:schemeClr val="tx1"/>
                </a:solidFill>
                <a:latin typeface="Arial" panose="020B0604020202020204"/>
              </a:rPr>
              <a:t>chỉ</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cung</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cấp</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mỗi</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bảng</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tính</a:t>
            </a:r>
            <a:r>
              <a:rPr lang="en-US" sz="2500" kern="0" dirty="0">
                <a:solidFill>
                  <a:schemeClr val="tx1"/>
                </a:solidFill>
                <a:latin typeface="Arial" panose="020B0604020202020204"/>
              </a:rPr>
              <a:t> excel </a:t>
            </a:r>
            <a:r>
              <a:rPr lang="en-US" sz="2500" kern="0" dirty="0" err="1">
                <a:solidFill>
                  <a:schemeClr val="tx1"/>
                </a:solidFill>
                <a:latin typeface="Arial" panose="020B0604020202020204"/>
              </a:rPr>
              <a:t>phân</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tích</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tài</a:t>
            </a:r>
            <a:r>
              <a:rPr lang="en-US" sz="2500" kern="0" dirty="0">
                <a:solidFill>
                  <a:schemeClr val="tx1"/>
                </a:solidFill>
                <a:latin typeface="Arial" panose="020B0604020202020204"/>
              </a:rPr>
              <a:t> </a:t>
            </a:r>
            <a:r>
              <a:rPr lang="en-US" sz="2500" kern="0" dirty="0" err="1">
                <a:solidFill>
                  <a:schemeClr val="tx1"/>
                </a:solidFill>
                <a:latin typeface="Arial" panose="020B0604020202020204"/>
              </a:rPr>
              <a:t>chính</a:t>
            </a:r>
            <a:r>
              <a:rPr lang="en-US" sz="2500" kern="0" dirty="0">
                <a:solidFill>
                  <a:schemeClr val="tx1"/>
                </a:solidFill>
                <a:latin typeface="Arial" panose="020B0604020202020204"/>
              </a:rPr>
              <a:t>.</a:t>
            </a:r>
          </a:p>
          <a:p>
            <a:pPr marL="0" indent="0">
              <a:buClr>
                <a:srgbClr val="000000"/>
              </a:buClr>
            </a:pPr>
            <a:endParaRPr lang="en-US" kern="0" dirty="0">
              <a:solidFill>
                <a:schemeClr val="tx1"/>
              </a:solidFill>
              <a:latin typeface="Arial" panose="020B0604020202020204"/>
            </a:endParaRPr>
          </a:p>
          <a:p>
            <a:pPr marL="0" indent="0">
              <a:buClr>
                <a:srgbClr val="000000"/>
              </a:buClr>
            </a:pPr>
            <a:endParaRPr lang="en-US" sz="2500" kern="0" dirty="0">
              <a:solidFill>
                <a:schemeClr val="tx1"/>
              </a:solidFill>
              <a:latin typeface="Arial" panose="020B0604020202020204"/>
            </a:endParaRPr>
          </a:p>
          <a:p>
            <a:pPr>
              <a:buClr>
                <a:srgbClr val="000000"/>
              </a:buClr>
            </a:pPr>
            <a:endParaRPr lang="en-US" sz="4600" b="1" kern="0" dirty="0">
              <a:solidFill>
                <a:schemeClr val="tx1"/>
              </a:solidFill>
              <a:latin typeface="Arial" panose="020B0604020202020204"/>
            </a:endParaRPr>
          </a:p>
          <a:p>
            <a:pPr>
              <a:buClr>
                <a:srgbClr val="000000"/>
              </a:buClr>
            </a:pPr>
            <a:endParaRPr lang="en-US" sz="3800" b="1" i="1" kern="0" dirty="0">
              <a:solidFill>
                <a:schemeClr val="tx1"/>
              </a:solidFill>
              <a:latin typeface="Arial" panose="020B0604020202020204"/>
            </a:endParaRPr>
          </a:p>
          <a:p>
            <a:pPr>
              <a:buClr>
                <a:srgbClr val="000000"/>
              </a:buClr>
            </a:pPr>
            <a:endParaRPr lang="en-US" kern="0" dirty="0">
              <a:solidFill>
                <a:schemeClr val="tx1"/>
              </a:solidFill>
              <a:latin typeface="Arial" panose="020B0604020202020204"/>
            </a:endParaRPr>
          </a:p>
        </p:txBody>
      </p:sp>
    </p:spTree>
    <p:extLst>
      <p:ext uri="{BB962C8B-B14F-4D97-AF65-F5344CB8AC3E}">
        <p14:creationId xmlns:p14="http://schemas.microsoft.com/office/powerpoint/2010/main" val="1996260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0F5DB9A6-6C47-277C-C59A-2B5393408A2D}"/>
              </a:ext>
            </a:extLst>
          </p:cNvPr>
          <p:cNvSpPr txBox="1">
            <a:spLocks/>
          </p:cNvSpPr>
          <p:nvPr/>
        </p:nvSpPr>
        <p:spPr>
          <a:xfrm>
            <a:off x="783933" y="1423152"/>
            <a:ext cx="10723123" cy="557971"/>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Mục</a:t>
            </a:r>
            <a:r>
              <a:rPr kumimoji="0" lang="en-US" sz="3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tiêu</a:t>
            </a:r>
            <a:r>
              <a:rPr kumimoji="0" lang="en-US" sz="3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phân</a:t>
            </a:r>
            <a:r>
              <a:rPr kumimoji="0" lang="en-US" sz="3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tích</a:t>
            </a:r>
            <a:r>
              <a:rPr kumimoji="0" lang="en-US" sz="3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tài</a:t>
            </a:r>
            <a:r>
              <a:rPr kumimoji="0" lang="en-US" sz="3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chính</a:t>
            </a:r>
            <a:r>
              <a:rPr kumimoji="0" lang="en-US" sz="3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kinh</a:t>
            </a:r>
            <a:r>
              <a:rPr kumimoji="0" lang="en-US" sz="3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30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sym typeface="Arial"/>
              </a:rPr>
              <a:t>tế</a:t>
            </a:r>
            <a:endParaRPr kumimoji="0" lang="en-US" sz="3000" b="1" i="0" u="none" strike="noStrike" kern="0" cap="none" spc="0" normalizeH="0" baseline="0" noProof="0" dirty="0">
              <a:ln>
                <a:noFill/>
              </a:ln>
              <a:solidFill>
                <a:srgbClr val="FFFFFF"/>
              </a:solidFill>
              <a:effectLst/>
              <a:uLnTx/>
              <a:uFillTx/>
              <a:latin typeface="Arial"/>
              <a:cs typeface="Arial"/>
              <a:sym typeface="Arial"/>
            </a:endParaRPr>
          </a:p>
        </p:txBody>
      </p:sp>
      <p:sp>
        <p:nvSpPr>
          <p:cNvPr id="5" name="Content Placeholder 2">
            <a:extLst>
              <a:ext uri="{FF2B5EF4-FFF2-40B4-BE49-F238E27FC236}">
                <a16:creationId xmlns:a16="http://schemas.microsoft.com/office/drawing/2014/main" id="{CA7A52C8-9211-DAEA-C4DD-02480EC1A4FD}"/>
              </a:ext>
            </a:extLst>
          </p:cNvPr>
          <p:cNvSpPr txBox="1">
            <a:spLocks/>
          </p:cNvSpPr>
          <p:nvPr/>
        </p:nvSpPr>
        <p:spPr>
          <a:xfrm>
            <a:off x="783933" y="2299144"/>
            <a:ext cx="10624132" cy="365986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US" sz="2000" kern="0" dirty="0" err="1">
                <a:solidFill>
                  <a:srgbClr val="000000"/>
                </a:solidFill>
                <a:latin typeface="Arial" panose="020B0604020202020204"/>
              </a:rPr>
              <a:t>Phân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tích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kinh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tế</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và</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tài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chính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khá</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tương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đồng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phân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tích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cả</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hai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khía</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cạnh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này</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là</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để</a:t>
            </a:r>
            <a:r>
              <a:rPr lang="en-US" sz="2000" kern="0" dirty="0">
                <a:solidFill>
                  <a:srgbClr val="000000"/>
                </a:solidFill>
                <a:latin typeface="Arial" panose="020B0604020202020204"/>
              </a:rPr>
              <a:t> so </a:t>
            </a:r>
            <a:r>
              <a:rPr lang="en-US" sz="2000" kern="0" dirty="0" err="1">
                <a:solidFill>
                  <a:srgbClr val="000000"/>
                </a:solidFill>
                <a:latin typeface="Arial" panose="020B0604020202020204"/>
              </a:rPr>
              <a:t>sánh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giữa</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lợi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ích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và</a:t>
            </a:r>
            <a:r>
              <a:rPr lang="en-US" sz="2000" kern="0" dirty="0">
                <a:solidFill>
                  <a:srgbClr val="000000"/>
                </a:solidFill>
                <a:latin typeface="Arial" panose="020B0604020202020204"/>
              </a:rPr>
              <a:t>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của</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dự</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án</a:t>
            </a:r>
            <a:r>
              <a:rPr lang="en-US" sz="2000" kern="0" dirty="0">
                <a:solidFill>
                  <a:srgbClr val="000000"/>
                </a:solidFill>
                <a:latin typeface="Arial" panose="020B0604020202020204"/>
              </a:rPr>
              <a:t> - chi </a:t>
            </a:r>
            <a:r>
              <a:rPr lang="en-US" sz="2000" kern="0" dirty="0" err="1">
                <a:solidFill>
                  <a:srgbClr val="000000"/>
                </a:solidFill>
                <a:latin typeface="Arial" panose="020B0604020202020204"/>
              </a:rPr>
              <a:t>phí</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và</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lợi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ích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này</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phụ</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thuộc</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vào</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người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đo</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lường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chúng</a:t>
            </a:r>
            <a:r>
              <a:rPr lang="en-US" sz="2000" kern="0" dirty="0">
                <a:solidFill>
                  <a:srgbClr val="000000"/>
                </a:solidFill>
                <a:latin typeface="Arial" panose="020B0604020202020204"/>
              </a:rPr>
              <a:t> – </a:t>
            </a:r>
            <a:r>
              <a:rPr lang="en-US" sz="2000" kern="0" dirty="0" err="1">
                <a:solidFill>
                  <a:srgbClr val="000000"/>
                </a:solidFill>
                <a:latin typeface="Arial" panose="020B0604020202020204"/>
              </a:rPr>
              <a:t>dự</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án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đó</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phải</a:t>
            </a:r>
            <a:endParaRPr lang="en-US" sz="2000" kern="0" dirty="0">
              <a:solidFill>
                <a:srgbClr val="000000"/>
              </a:solidFill>
              <a:latin typeface="Arial" panose="020B0604020202020204"/>
            </a:endParaRPr>
          </a:p>
          <a:p>
            <a:pPr marL="685800" indent="-457200">
              <a:buClr>
                <a:srgbClr val="000000"/>
              </a:buClr>
              <a:buFont typeface="Arial" panose="020B0604020202020204" pitchFamily="34" charset="0"/>
              <a:buChar char="•"/>
            </a:pPr>
            <a:r>
              <a:rPr lang="en-US" sz="2000" kern="0" dirty="0" err="1">
                <a:solidFill>
                  <a:srgbClr val="000000"/>
                </a:solidFill>
                <a:latin typeface="Arial" panose="020B0604020202020204"/>
              </a:rPr>
              <a:t>Đáp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ứng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hệ</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số</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hoàn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vốn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tối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thiểu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nào</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đó</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về</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kinh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tế</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hoặc</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tài</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chính</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và</a:t>
            </a:r>
            <a:endParaRPr lang="en-US" sz="2000" kern="0" dirty="0">
              <a:solidFill>
                <a:srgbClr val="000000"/>
              </a:solidFill>
              <a:latin typeface="Arial" panose="020B0604020202020204"/>
            </a:endParaRPr>
          </a:p>
          <a:p>
            <a:pPr marL="685800" indent="-457200">
              <a:buClr>
                <a:srgbClr val="000000"/>
              </a:buClr>
              <a:buFont typeface="Arial" panose="020B0604020202020204" pitchFamily="34" charset="0"/>
              <a:buChar char="•"/>
            </a:pPr>
            <a:r>
              <a:rPr lang="en-US" sz="2000" kern="0" dirty="0" err="1">
                <a:solidFill>
                  <a:srgbClr val="000000"/>
                </a:solidFill>
                <a:latin typeface="Arial" panose="020B0604020202020204"/>
              </a:rPr>
              <a:t>Là</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phương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án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tốt</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nhất</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trong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các</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phương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án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thay</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thế</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khác</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để</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đáp</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ứng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cùng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một</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mục</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tiêu</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dự</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án</a:t>
            </a:r>
            <a:r>
              <a:rPr lang="en-US" sz="2000" kern="0" dirty="0">
                <a:solidFill>
                  <a:srgbClr val="000000"/>
                </a:solidFill>
                <a:latin typeface="Arial" panose="020B0604020202020204"/>
              </a:rPr>
              <a:t>.</a:t>
            </a:r>
          </a:p>
          <a:p>
            <a:pPr marL="0" indent="0">
              <a:buClr>
                <a:srgbClr val="000000"/>
              </a:buClr>
            </a:pPr>
            <a:r>
              <a:rPr lang="en-US" sz="2000" kern="0" dirty="0" err="1">
                <a:solidFill>
                  <a:srgbClr val="000000"/>
                </a:solidFill>
                <a:latin typeface="Arial" panose="020B0604020202020204"/>
              </a:rPr>
              <a:t>Lưu</a:t>
            </a:r>
            <a:r>
              <a:rPr lang="en-US" sz="2000" kern="0" dirty="0">
                <a:solidFill>
                  <a:srgbClr val="000000"/>
                </a:solidFill>
                <a:latin typeface="Arial" panose="020B0604020202020204"/>
              </a:rPr>
              <a:t> ý: </a:t>
            </a:r>
            <a:r>
              <a:rPr lang="en-US" sz="2000" kern="0" dirty="0" err="1">
                <a:solidFill>
                  <a:srgbClr val="000000"/>
                </a:solidFill>
                <a:latin typeface="Arial" panose="020B0604020202020204"/>
              </a:rPr>
              <a:t>Phương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án</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cơ</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sở</a:t>
            </a:r>
            <a:r>
              <a:rPr lang="en-US" sz="2000" kern="0" dirty="0">
                <a:solidFill>
                  <a:srgbClr val="000000"/>
                </a:solidFill>
                <a:latin typeface="Arial" panose="020B0604020202020204"/>
              </a:rPr>
              <a:t>/an </a:t>
            </a:r>
            <a:r>
              <a:rPr lang="en-US" sz="2000" kern="0" dirty="0" err="1">
                <a:solidFill>
                  <a:srgbClr val="000000"/>
                </a:solidFill>
                <a:latin typeface="Arial" panose="020B0604020202020204"/>
              </a:rPr>
              <a:t>toàn</a:t>
            </a:r>
            <a:r>
              <a:rPr lang="en-US" sz="2000" kern="0" dirty="0">
                <a:solidFill>
                  <a:srgbClr val="000000"/>
                </a:solidFill>
                <a:latin typeface="Arial" panose="020B0604020202020204"/>
              </a:rPr>
              <a:t> = </a:t>
            </a:r>
            <a:r>
              <a:rPr lang="en-US" sz="2000" kern="0" dirty="0" err="1">
                <a:solidFill>
                  <a:srgbClr val="000000"/>
                </a:solidFill>
                <a:latin typeface="Arial" panose="020B0604020202020204"/>
              </a:rPr>
              <a:t>không</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làm</a:t>
            </a:r>
            <a:r>
              <a:rPr lang="en-US" sz="2000" kern="0" dirty="0">
                <a:solidFill>
                  <a:srgbClr val="000000"/>
                </a:solidFill>
                <a:latin typeface="Arial" panose="020B0604020202020204"/>
              </a:rPr>
              <a:t> </a:t>
            </a:r>
            <a:r>
              <a:rPr lang="en-US" sz="2000" kern="0" dirty="0" err="1">
                <a:solidFill>
                  <a:srgbClr val="000000"/>
                </a:solidFill>
                <a:latin typeface="Arial" panose="020B0604020202020204"/>
              </a:rPr>
              <a:t>gì</a:t>
            </a:r>
            <a:r>
              <a:rPr lang="en-US" sz="2000" kern="0" dirty="0">
                <a:solidFill>
                  <a:srgbClr val="000000"/>
                </a:solidFill>
                <a:latin typeface="Arial" panose="020B0604020202020204"/>
              </a:rPr>
              <a:t>!</a:t>
            </a:r>
            <a:br>
              <a:rPr lang="en-US" sz="2000" kern="0" dirty="0">
                <a:solidFill>
                  <a:srgbClr val="000000"/>
                </a:solidFill>
                <a:latin typeface="Arial" panose="020B0604020202020204"/>
              </a:rPr>
            </a:br>
            <a:endParaRPr lang="en-US" sz="2000" kern="0" dirty="0">
              <a:solidFill>
                <a:srgbClr val="000000"/>
              </a:solidFill>
              <a:latin typeface="Arial" panose="020B0604020202020204"/>
            </a:endParaRPr>
          </a:p>
          <a:p>
            <a:pPr>
              <a:buClr>
                <a:srgbClr val="000000"/>
              </a:buClr>
            </a:pPr>
            <a:endParaRPr lang="en-US" sz="2000" kern="0" dirty="0">
              <a:solidFill>
                <a:srgbClr val="000000"/>
              </a:solidFill>
              <a:latin typeface="Arial" panose="020B0604020202020204"/>
            </a:endParaRPr>
          </a:p>
          <a:p>
            <a:pPr>
              <a:buClr>
                <a:srgbClr val="000000"/>
              </a:buClr>
            </a:pPr>
            <a:endParaRPr lang="en-US" sz="2000" b="1" kern="0" dirty="0">
              <a:solidFill>
                <a:srgbClr val="00B050"/>
              </a:solidFill>
              <a:latin typeface="Arial" panose="020B0604020202020204"/>
            </a:endParaRPr>
          </a:p>
          <a:p>
            <a:pPr>
              <a:buClr>
                <a:srgbClr val="000000"/>
              </a:buClr>
            </a:pPr>
            <a:endParaRPr lang="en-US" sz="2000" b="1" i="1" kern="0" dirty="0">
              <a:solidFill>
                <a:srgbClr val="C00000"/>
              </a:solidFill>
              <a:latin typeface="Arial" panose="020B0604020202020204"/>
            </a:endParaRPr>
          </a:p>
          <a:p>
            <a:pPr>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3016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861</TotalTime>
  <Words>5923</Words>
  <Application>Microsoft Office PowerPoint</Application>
  <PresentationFormat>Widescreen</PresentationFormat>
  <Paragraphs>580</Paragraphs>
  <Slides>53</Slides>
  <Notes>53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Arial</vt:lpstr>
      <vt:lpstr>Calibri</vt:lpstr>
      <vt:lpstr>Calibri (body)</vt:lpstr>
      <vt:lpstr>Courier New</vt:lpstr>
      <vt:lpstr>Georgia</vt:lpstr>
      <vt:lpstr>Google Sans</vt:lpstr>
      <vt:lpstr>Noto Sans Symbols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Admin</cp:lastModifiedBy>
  <cp:revision>44</cp:revision>
  <cp:lastPrinted>2025-10-01T12:14:22Z</cp:lastPrinted>
  <dcterms:created xsi:type="dcterms:W3CDTF">2024-10-28T02:26:51Z</dcterms:created>
  <dcterms:modified xsi:type="dcterms:W3CDTF">2025-12-24T06:54:20Z</dcterms:modified>
</cp:coreProperties>
</file>